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Host Grotesk Medium"/>
      <p:regular r:id="rId16"/>
    </p:embeddedFont>
    <p:embeddedFont>
      <p:font typeface="Host Grotesk Medium"/>
      <p:regular r:id="rId17"/>
    </p:embeddedFont>
    <p:embeddedFont>
      <p:font typeface="Host Grotesk Medium"/>
      <p:regular r:id="rId18"/>
    </p:embeddedFont>
    <p:embeddedFont>
      <p:font typeface="Host Grotesk Medium"/>
      <p:regular r:id="rId19"/>
    </p:embeddedFont>
    <p:embeddedFont>
      <p:font typeface="Roboto"/>
      <p:regular r:id="rId20"/>
    </p:embeddedFont>
    <p:embeddedFont>
      <p:font typeface="Roboto"/>
      <p:regular r:id="rId21"/>
    </p:embeddedFont>
    <p:embeddedFont>
      <p:font typeface="Roboto"/>
      <p:regular r:id="rId22"/>
    </p:embeddedFont>
    <p:embeddedFont>
      <p:font typeface="Robot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slideLayout" Target="../slideLayouts/slideLayout3.xml"/><Relationship Id="rId1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277904"/>
            <a:ext cx="6559391" cy="708779"/>
          </a:xfrm>
          <a:prstGeom prst="rect">
            <a:avLst/>
          </a:prstGeom>
          <a:noFill/>
          <a:ln/>
        </p:spPr>
        <p:txBody>
          <a:bodyPr wrap="none" lIns="0" tIns="0" rIns="0" bIns="0" rtlCol="0" anchor="t"/>
          <a:lstStyle/>
          <a:p>
            <a:pPr algn="l" indent="0" marL="0">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Revenue At Potential Risk</a:t>
            </a:r>
            <a:endParaRPr lang="en-US" sz="4450" dirty="0"/>
          </a:p>
        </p:txBody>
      </p:sp>
      <p:sp>
        <p:nvSpPr>
          <p:cNvPr id="4" name="Text 1"/>
          <p:cNvSpPr/>
          <p:nvPr/>
        </p:nvSpPr>
        <p:spPr>
          <a:xfrm>
            <a:off x="6280190" y="3326844"/>
            <a:ext cx="7556421" cy="340162"/>
          </a:xfrm>
          <a:prstGeom prst="rect">
            <a:avLst/>
          </a:prstGeom>
          <a:noFill/>
          <a:ln/>
        </p:spPr>
        <p:txBody>
          <a:bodyPr wrap="none" lIns="0" tIns="0" rIns="0" bIns="0" rtlCol="0" anchor="t"/>
          <a:lstStyle/>
          <a:p>
            <a:pPr algn="l" indent="0" marL="0">
              <a:lnSpc>
                <a:spcPts val="2650"/>
              </a:lnSpc>
              <a:buNone/>
            </a:pPr>
            <a:r>
              <a:rPr lang="en-US" sz="1750" dirty="0">
                <a:solidFill>
                  <a:srgbClr val="4D4D4D"/>
                </a:solidFill>
                <a:latin typeface="Roboto" pitchFamily="34" charset="0"/>
                <a:ea typeface="Roboto" pitchFamily="34" charset="-122"/>
                <a:cs typeface="Roboto" pitchFamily="34" charset="-120"/>
              </a:rPr>
              <a:t>WIDE WORLD IMPORTERS</a:t>
            </a:r>
            <a:endParaRPr lang="en-US" sz="1750" dirty="0"/>
          </a:p>
        </p:txBody>
      </p:sp>
      <p:sp>
        <p:nvSpPr>
          <p:cNvPr id="5" name="Text 2"/>
          <p:cNvSpPr/>
          <p:nvPr/>
        </p:nvSpPr>
        <p:spPr>
          <a:xfrm>
            <a:off x="6280190" y="4007168"/>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2E3C4E"/>
                </a:solidFill>
                <a:latin typeface="Host Grotesk Medium" pitchFamily="34" charset="0"/>
                <a:ea typeface="Host Grotesk Medium" pitchFamily="34" charset="-122"/>
                <a:cs typeface="Host Grotesk Medium" pitchFamily="34" charset="-120"/>
              </a:rPr>
              <a:t>GOAL OF THE SLIDES</a:t>
            </a:r>
            <a:endParaRPr lang="en-US" sz="2650" dirty="0"/>
          </a:p>
        </p:txBody>
      </p:sp>
      <p:sp>
        <p:nvSpPr>
          <p:cNvPr id="6" name="Text 3"/>
          <p:cNvSpPr/>
          <p:nvPr/>
        </p:nvSpPr>
        <p:spPr>
          <a:xfrm>
            <a:off x="6280190" y="4772620"/>
            <a:ext cx="7556421" cy="340162"/>
          </a:xfrm>
          <a:prstGeom prst="rect">
            <a:avLst/>
          </a:prstGeom>
          <a:noFill/>
          <a:ln/>
        </p:spPr>
        <p:txBody>
          <a:bodyPr wrap="none" lIns="0" tIns="0" rIns="0" bIns="0" rtlCol="0" anchor="t"/>
          <a:lstStyle/>
          <a:p>
            <a:pPr algn="l" marL="342900" indent="-342900">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Understand how sales performance</a:t>
            </a:r>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 has changed over time</a:t>
            </a:r>
            <a:endParaRPr lang="en-US" sz="1750" dirty="0"/>
          </a:p>
        </p:txBody>
      </p:sp>
      <p:sp>
        <p:nvSpPr>
          <p:cNvPr id="7" name="Text 4"/>
          <p:cNvSpPr/>
          <p:nvPr/>
        </p:nvSpPr>
        <p:spPr>
          <a:xfrm>
            <a:off x="6280190" y="5192078"/>
            <a:ext cx="7556421" cy="340162"/>
          </a:xfrm>
          <a:prstGeom prst="rect">
            <a:avLst/>
          </a:prstGeom>
          <a:noFill/>
          <a:ln/>
        </p:spPr>
        <p:txBody>
          <a:bodyPr wrap="none" lIns="0" tIns="0" rIns="0" bIns="0" rtlCol="0" anchor="t"/>
          <a:lstStyle/>
          <a:p>
            <a:pPr algn="l" marL="342900" indent="-342900">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Use that understanding to </a:t>
            </a:r>
            <a:pPr algn="l" indent="0" marL="0">
              <a:lnSpc>
                <a:spcPts val="2650"/>
              </a:lnSpc>
              <a:buNone/>
            </a:pPr>
            <a:r>
              <a:rPr lang="en-US" sz="1750" b="1" dirty="0">
                <a:solidFill>
                  <a:srgbClr val="384653"/>
                </a:solidFill>
                <a:latin typeface="Roboto" pitchFamily="34" charset="0"/>
                <a:ea typeface="Roboto" pitchFamily="34" charset="-122"/>
                <a:cs typeface="Roboto" pitchFamily="34" charset="-120"/>
              </a:rPr>
              <a:t>inform strategy</a:t>
            </a:r>
            <a:endParaRPr lang="en-US" sz="1750" dirty="0"/>
          </a:p>
        </p:txBody>
      </p:sp>
      <p:sp>
        <p:nvSpPr>
          <p:cNvPr id="8" name="Text 5"/>
          <p:cNvSpPr/>
          <p:nvPr/>
        </p:nvSpPr>
        <p:spPr>
          <a:xfrm>
            <a:off x="6280190" y="5611535"/>
            <a:ext cx="7556421" cy="340162"/>
          </a:xfrm>
          <a:prstGeom prst="rect">
            <a:avLst/>
          </a:prstGeom>
          <a:noFill/>
          <a:ln/>
        </p:spPr>
        <p:txBody>
          <a:bodyPr wrap="none" lIns="0" tIns="0" rIns="0" bIns="0" rtlCol="0" anchor="t"/>
          <a:lstStyle/>
          <a:p>
            <a:pPr algn="l" marL="342900" indent="-342900">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End with </a:t>
            </a:r>
            <a:pPr algn="l" indent="0" marL="0">
              <a:lnSpc>
                <a:spcPts val="2650"/>
              </a:lnSpc>
              <a:buNone/>
            </a:pPr>
            <a:r>
              <a:rPr lang="en-US" sz="1750" b="1" dirty="0">
                <a:solidFill>
                  <a:srgbClr val="384653"/>
                </a:solidFill>
                <a:latin typeface="Roboto" pitchFamily="34" charset="0"/>
                <a:ea typeface="Roboto" pitchFamily="34" charset="-122"/>
                <a:cs typeface="Roboto" pitchFamily="34" charset="-120"/>
              </a:rPr>
              <a:t>specific recommendations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2858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Table of Contents</a:t>
            </a:r>
            <a:endParaRPr lang="en-US" sz="4450" dirty="0"/>
          </a:p>
        </p:txBody>
      </p:sp>
      <p:sp>
        <p:nvSpPr>
          <p:cNvPr id="3" name="Shape 1"/>
          <p:cNvSpPr/>
          <p:nvPr/>
        </p:nvSpPr>
        <p:spPr>
          <a:xfrm>
            <a:off x="793790" y="2531150"/>
            <a:ext cx="6407944" cy="1178600"/>
          </a:xfrm>
          <a:prstGeom prst="roundRect">
            <a:avLst>
              <a:gd name="adj" fmla="val 12413"/>
            </a:avLst>
          </a:prstGeom>
          <a:solidFill>
            <a:srgbClr val="FAF9F5"/>
          </a:solidFill>
          <a:ln/>
        </p:spPr>
      </p:sp>
      <p:pic>
        <p:nvPicPr>
          <p:cNvPr id="4" name="Image 0" descr="preencoded.png">    </p:cNvPr>
          <p:cNvPicPr>
            <a:picLocks noChangeAspect="1"/>
          </p:cNvPicPr>
          <p:nvPr/>
        </p:nvPicPr>
        <p:blipFill>
          <a:blip r:embed="rId1"/>
          <a:stretch>
            <a:fillRect/>
          </a:stretch>
        </p:blipFill>
        <p:spPr>
          <a:xfrm>
            <a:off x="793790" y="2500670"/>
            <a:ext cx="6407944" cy="121920"/>
          </a:xfrm>
          <a:prstGeom prst="rect">
            <a:avLst/>
          </a:prstGeom>
        </p:spPr>
      </p:pic>
      <p:pic>
        <p:nvPicPr>
          <p:cNvPr id="5" name="Image 1" descr="preencoded.png">    </p:cNvPr>
          <p:cNvPicPr>
            <a:picLocks noChangeAspect="1"/>
          </p:cNvPicPr>
          <p:nvPr/>
        </p:nvPicPr>
        <p:blipFill>
          <a:blip r:embed="rId2"/>
          <a:stretch>
            <a:fillRect/>
          </a:stretch>
        </p:blipFill>
        <p:spPr>
          <a:xfrm>
            <a:off x="3657540" y="2190988"/>
            <a:ext cx="680442" cy="680442"/>
          </a:xfrm>
          <a:prstGeom prst="rect">
            <a:avLst/>
          </a:prstGeom>
        </p:spPr>
      </p:pic>
      <p:sp>
        <p:nvSpPr>
          <p:cNvPr id="6" name="Text 2"/>
          <p:cNvSpPr/>
          <p:nvPr/>
        </p:nvSpPr>
        <p:spPr>
          <a:xfrm>
            <a:off x="3861614" y="2361128"/>
            <a:ext cx="272177" cy="340162"/>
          </a:xfrm>
          <a:prstGeom prst="rect">
            <a:avLst/>
          </a:prstGeom>
          <a:noFill/>
          <a:ln/>
        </p:spPr>
        <p:txBody>
          <a:bodyPr wrap="none" lIns="0" tIns="0" rIns="0" bIns="0" rtlCol="0" anchor="t"/>
          <a:lstStyle/>
          <a:p>
            <a:pPr algn="l" indent="0" marL="0">
              <a:lnSpc>
                <a:spcPts val="3200"/>
              </a:lnSpc>
              <a:buNone/>
            </a:pPr>
            <a:r>
              <a:rPr lang="en-US" sz="2100" dirty="0">
                <a:solidFill>
                  <a:srgbClr val="000000"/>
                </a:solidFill>
                <a:latin typeface="Host Grotesk Medium" pitchFamily="34" charset="0"/>
                <a:ea typeface="Host Grotesk Medium" pitchFamily="34" charset="-122"/>
                <a:cs typeface="Host Grotesk Medium" pitchFamily="34" charset="-120"/>
              </a:rPr>
              <a:t>1</a:t>
            </a:r>
            <a:endParaRPr lang="en-US" sz="2100" dirty="0"/>
          </a:p>
        </p:txBody>
      </p:sp>
      <p:sp>
        <p:nvSpPr>
          <p:cNvPr id="7" name="Text 3"/>
          <p:cNvSpPr/>
          <p:nvPr/>
        </p:nvSpPr>
        <p:spPr>
          <a:xfrm>
            <a:off x="1051084" y="3098125"/>
            <a:ext cx="4533900" cy="354330"/>
          </a:xfrm>
          <a:prstGeom prst="rect">
            <a:avLst/>
          </a:prstGeom>
          <a:noFill/>
          <a:ln/>
        </p:spPr>
        <p:txBody>
          <a:bodyPr wrap="non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The Project Overview &amp; Dashboard</a:t>
            </a:r>
            <a:endParaRPr lang="en-US" sz="2200" dirty="0"/>
          </a:p>
        </p:txBody>
      </p:sp>
      <p:sp>
        <p:nvSpPr>
          <p:cNvPr id="8" name="Shape 4"/>
          <p:cNvSpPr/>
          <p:nvPr/>
        </p:nvSpPr>
        <p:spPr>
          <a:xfrm>
            <a:off x="7428548" y="2531150"/>
            <a:ext cx="6408063" cy="1178600"/>
          </a:xfrm>
          <a:prstGeom prst="roundRect">
            <a:avLst>
              <a:gd name="adj" fmla="val 12413"/>
            </a:avLst>
          </a:prstGeom>
          <a:solidFill>
            <a:srgbClr val="FAF9F5"/>
          </a:solidFill>
          <a:ln/>
        </p:spPr>
      </p:sp>
      <p:pic>
        <p:nvPicPr>
          <p:cNvPr id="9" name="Image 2" descr="preencoded.png">    </p:cNvPr>
          <p:cNvPicPr>
            <a:picLocks noChangeAspect="1"/>
          </p:cNvPicPr>
          <p:nvPr/>
        </p:nvPicPr>
        <p:blipFill>
          <a:blip r:embed="rId3"/>
          <a:stretch>
            <a:fillRect/>
          </a:stretch>
        </p:blipFill>
        <p:spPr>
          <a:xfrm>
            <a:off x="7428548" y="2500670"/>
            <a:ext cx="6408063" cy="121920"/>
          </a:xfrm>
          <a:prstGeom prst="rect">
            <a:avLst/>
          </a:prstGeom>
        </p:spPr>
      </p:pic>
      <p:pic>
        <p:nvPicPr>
          <p:cNvPr id="10" name="Image 3" descr="preencoded.png">    </p:cNvPr>
          <p:cNvPicPr>
            <a:picLocks noChangeAspect="1"/>
          </p:cNvPicPr>
          <p:nvPr/>
        </p:nvPicPr>
        <p:blipFill>
          <a:blip r:embed="rId4"/>
          <a:stretch>
            <a:fillRect/>
          </a:stretch>
        </p:blipFill>
        <p:spPr>
          <a:xfrm>
            <a:off x="10292298" y="2190988"/>
            <a:ext cx="680442" cy="680442"/>
          </a:xfrm>
          <a:prstGeom prst="rect">
            <a:avLst/>
          </a:prstGeom>
        </p:spPr>
      </p:pic>
      <p:sp>
        <p:nvSpPr>
          <p:cNvPr id="11" name="Text 5"/>
          <p:cNvSpPr/>
          <p:nvPr/>
        </p:nvSpPr>
        <p:spPr>
          <a:xfrm>
            <a:off x="10496371" y="2361128"/>
            <a:ext cx="272177" cy="340162"/>
          </a:xfrm>
          <a:prstGeom prst="rect">
            <a:avLst/>
          </a:prstGeom>
          <a:noFill/>
          <a:ln/>
        </p:spPr>
        <p:txBody>
          <a:bodyPr wrap="none" lIns="0" tIns="0" rIns="0" bIns="0" rtlCol="0" anchor="t"/>
          <a:lstStyle/>
          <a:p>
            <a:pPr algn="l" indent="0" marL="0">
              <a:lnSpc>
                <a:spcPts val="3200"/>
              </a:lnSpc>
              <a:buNone/>
            </a:pPr>
            <a:r>
              <a:rPr lang="en-US" sz="2100" dirty="0">
                <a:solidFill>
                  <a:srgbClr val="000000"/>
                </a:solidFill>
                <a:latin typeface="Host Grotesk Medium" pitchFamily="34" charset="0"/>
                <a:ea typeface="Host Grotesk Medium" pitchFamily="34" charset="-122"/>
                <a:cs typeface="Host Grotesk Medium" pitchFamily="34" charset="-120"/>
              </a:rPr>
              <a:t>2</a:t>
            </a:r>
            <a:endParaRPr lang="en-US" sz="2100" dirty="0"/>
          </a:p>
        </p:txBody>
      </p:sp>
      <p:sp>
        <p:nvSpPr>
          <p:cNvPr id="12" name="Text 6"/>
          <p:cNvSpPr/>
          <p:nvPr/>
        </p:nvSpPr>
        <p:spPr>
          <a:xfrm>
            <a:off x="7685842" y="30981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Problem Area</a:t>
            </a:r>
            <a:endParaRPr lang="en-US" sz="2200" dirty="0"/>
          </a:p>
        </p:txBody>
      </p:sp>
      <p:sp>
        <p:nvSpPr>
          <p:cNvPr id="13" name="Shape 7"/>
          <p:cNvSpPr/>
          <p:nvPr/>
        </p:nvSpPr>
        <p:spPr>
          <a:xfrm>
            <a:off x="793790" y="4276725"/>
            <a:ext cx="6407944" cy="1178600"/>
          </a:xfrm>
          <a:prstGeom prst="roundRect">
            <a:avLst>
              <a:gd name="adj" fmla="val 12413"/>
            </a:avLst>
          </a:prstGeom>
          <a:solidFill>
            <a:srgbClr val="FAF9F5"/>
          </a:solidFill>
          <a:ln/>
        </p:spPr>
      </p:sp>
      <p:pic>
        <p:nvPicPr>
          <p:cNvPr id="14" name="Image 4" descr="preencoded.png">    </p:cNvPr>
          <p:cNvPicPr>
            <a:picLocks noChangeAspect="1"/>
          </p:cNvPicPr>
          <p:nvPr/>
        </p:nvPicPr>
        <p:blipFill>
          <a:blip r:embed="rId5"/>
          <a:stretch>
            <a:fillRect/>
          </a:stretch>
        </p:blipFill>
        <p:spPr>
          <a:xfrm>
            <a:off x="793790" y="4246245"/>
            <a:ext cx="6407944" cy="121920"/>
          </a:xfrm>
          <a:prstGeom prst="rect">
            <a:avLst/>
          </a:prstGeom>
        </p:spPr>
      </p:pic>
      <p:pic>
        <p:nvPicPr>
          <p:cNvPr id="15" name="Image 5" descr="preencoded.png">    </p:cNvPr>
          <p:cNvPicPr>
            <a:picLocks noChangeAspect="1"/>
          </p:cNvPicPr>
          <p:nvPr/>
        </p:nvPicPr>
        <p:blipFill>
          <a:blip r:embed="rId6"/>
          <a:stretch>
            <a:fillRect/>
          </a:stretch>
        </p:blipFill>
        <p:spPr>
          <a:xfrm>
            <a:off x="3657540" y="3936563"/>
            <a:ext cx="680442" cy="680442"/>
          </a:xfrm>
          <a:prstGeom prst="rect">
            <a:avLst/>
          </a:prstGeom>
        </p:spPr>
      </p:pic>
      <p:sp>
        <p:nvSpPr>
          <p:cNvPr id="16" name="Text 8"/>
          <p:cNvSpPr/>
          <p:nvPr/>
        </p:nvSpPr>
        <p:spPr>
          <a:xfrm>
            <a:off x="3861614" y="4106704"/>
            <a:ext cx="272177" cy="340162"/>
          </a:xfrm>
          <a:prstGeom prst="rect">
            <a:avLst/>
          </a:prstGeom>
          <a:noFill/>
          <a:ln/>
        </p:spPr>
        <p:txBody>
          <a:bodyPr wrap="none" lIns="0" tIns="0" rIns="0" bIns="0" rtlCol="0" anchor="t"/>
          <a:lstStyle/>
          <a:p>
            <a:pPr algn="l" indent="0" marL="0">
              <a:lnSpc>
                <a:spcPts val="3200"/>
              </a:lnSpc>
              <a:buNone/>
            </a:pPr>
            <a:r>
              <a:rPr lang="en-US" sz="2100" dirty="0">
                <a:solidFill>
                  <a:srgbClr val="000000"/>
                </a:solidFill>
                <a:latin typeface="Host Grotesk Medium" pitchFamily="34" charset="0"/>
                <a:ea typeface="Host Grotesk Medium" pitchFamily="34" charset="-122"/>
                <a:cs typeface="Host Grotesk Medium" pitchFamily="34" charset="-120"/>
              </a:rPr>
              <a:t>3</a:t>
            </a:r>
            <a:endParaRPr lang="en-US" sz="2100" dirty="0"/>
          </a:p>
        </p:txBody>
      </p:sp>
      <p:sp>
        <p:nvSpPr>
          <p:cNvPr id="17" name="Text 9"/>
          <p:cNvSpPr/>
          <p:nvPr/>
        </p:nvSpPr>
        <p:spPr>
          <a:xfrm>
            <a:off x="1051084" y="4843701"/>
            <a:ext cx="4283154" cy="354330"/>
          </a:xfrm>
          <a:prstGeom prst="rect">
            <a:avLst/>
          </a:prstGeom>
          <a:noFill/>
          <a:ln/>
        </p:spPr>
        <p:txBody>
          <a:bodyPr wrap="non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Who Is at Stake &amp; What's at Risk</a:t>
            </a:r>
            <a:endParaRPr lang="en-US" sz="2200" dirty="0"/>
          </a:p>
        </p:txBody>
      </p:sp>
      <p:sp>
        <p:nvSpPr>
          <p:cNvPr id="18" name="Shape 10"/>
          <p:cNvSpPr/>
          <p:nvPr/>
        </p:nvSpPr>
        <p:spPr>
          <a:xfrm>
            <a:off x="7428548" y="4276725"/>
            <a:ext cx="6408063" cy="1178600"/>
          </a:xfrm>
          <a:prstGeom prst="roundRect">
            <a:avLst>
              <a:gd name="adj" fmla="val 12413"/>
            </a:avLst>
          </a:prstGeom>
          <a:solidFill>
            <a:srgbClr val="FAF9F5"/>
          </a:solidFill>
          <a:ln/>
        </p:spPr>
      </p:sp>
      <p:pic>
        <p:nvPicPr>
          <p:cNvPr id="19" name="Image 6" descr="preencoded.png">    </p:cNvPr>
          <p:cNvPicPr>
            <a:picLocks noChangeAspect="1"/>
          </p:cNvPicPr>
          <p:nvPr/>
        </p:nvPicPr>
        <p:blipFill>
          <a:blip r:embed="rId7"/>
          <a:stretch>
            <a:fillRect/>
          </a:stretch>
        </p:blipFill>
        <p:spPr>
          <a:xfrm>
            <a:off x="7428548" y="4246245"/>
            <a:ext cx="6408063" cy="121920"/>
          </a:xfrm>
          <a:prstGeom prst="rect">
            <a:avLst/>
          </a:prstGeom>
        </p:spPr>
      </p:pic>
      <p:pic>
        <p:nvPicPr>
          <p:cNvPr id="20" name="Image 7" descr="preencoded.png">    </p:cNvPr>
          <p:cNvPicPr>
            <a:picLocks noChangeAspect="1"/>
          </p:cNvPicPr>
          <p:nvPr/>
        </p:nvPicPr>
        <p:blipFill>
          <a:blip r:embed="rId8"/>
          <a:stretch>
            <a:fillRect/>
          </a:stretch>
        </p:blipFill>
        <p:spPr>
          <a:xfrm>
            <a:off x="10292298" y="3936563"/>
            <a:ext cx="680442" cy="680442"/>
          </a:xfrm>
          <a:prstGeom prst="rect">
            <a:avLst/>
          </a:prstGeom>
        </p:spPr>
      </p:pic>
      <p:sp>
        <p:nvSpPr>
          <p:cNvPr id="21" name="Text 11"/>
          <p:cNvSpPr/>
          <p:nvPr/>
        </p:nvSpPr>
        <p:spPr>
          <a:xfrm>
            <a:off x="10496371" y="4106704"/>
            <a:ext cx="272177" cy="340162"/>
          </a:xfrm>
          <a:prstGeom prst="rect">
            <a:avLst/>
          </a:prstGeom>
          <a:noFill/>
          <a:ln/>
        </p:spPr>
        <p:txBody>
          <a:bodyPr wrap="none" lIns="0" tIns="0" rIns="0" bIns="0" rtlCol="0" anchor="t"/>
          <a:lstStyle/>
          <a:p>
            <a:pPr algn="l" indent="0" marL="0">
              <a:lnSpc>
                <a:spcPts val="3200"/>
              </a:lnSpc>
              <a:buNone/>
            </a:pPr>
            <a:r>
              <a:rPr lang="en-US" sz="2100" dirty="0">
                <a:solidFill>
                  <a:srgbClr val="000000"/>
                </a:solidFill>
                <a:latin typeface="Host Grotesk Medium" pitchFamily="34" charset="0"/>
                <a:ea typeface="Host Grotesk Medium" pitchFamily="34" charset="-122"/>
                <a:cs typeface="Host Grotesk Medium" pitchFamily="34" charset="-120"/>
              </a:rPr>
              <a:t>4</a:t>
            </a:r>
            <a:endParaRPr lang="en-US" sz="2100" dirty="0"/>
          </a:p>
        </p:txBody>
      </p:sp>
      <p:sp>
        <p:nvSpPr>
          <p:cNvPr id="22" name="Text 12"/>
          <p:cNvSpPr/>
          <p:nvPr/>
        </p:nvSpPr>
        <p:spPr>
          <a:xfrm>
            <a:off x="7685842" y="4843701"/>
            <a:ext cx="4862632" cy="354330"/>
          </a:xfrm>
          <a:prstGeom prst="rect">
            <a:avLst/>
          </a:prstGeom>
          <a:noFill/>
          <a:ln/>
        </p:spPr>
        <p:txBody>
          <a:bodyPr wrap="non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Why Revenue Concentration Is a Risk</a:t>
            </a:r>
            <a:endParaRPr lang="en-US" sz="2200" dirty="0"/>
          </a:p>
        </p:txBody>
      </p:sp>
      <p:sp>
        <p:nvSpPr>
          <p:cNvPr id="23" name="Shape 13"/>
          <p:cNvSpPr/>
          <p:nvPr/>
        </p:nvSpPr>
        <p:spPr>
          <a:xfrm>
            <a:off x="793790" y="6022300"/>
            <a:ext cx="6407944" cy="1178600"/>
          </a:xfrm>
          <a:prstGeom prst="roundRect">
            <a:avLst>
              <a:gd name="adj" fmla="val 12413"/>
            </a:avLst>
          </a:prstGeom>
          <a:solidFill>
            <a:srgbClr val="FAF9F5"/>
          </a:solidFill>
          <a:ln/>
        </p:spPr>
      </p:sp>
      <p:pic>
        <p:nvPicPr>
          <p:cNvPr id="24" name="Image 8" descr="preencoded.png">    </p:cNvPr>
          <p:cNvPicPr>
            <a:picLocks noChangeAspect="1"/>
          </p:cNvPicPr>
          <p:nvPr/>
        </p:nvPicPr>
        <p:blipFill>
          <a:blip r:embed="rId9"/>
          <a:stretch>
            <a:fillRect/>
          </a:stretch>
        </p:blipFill>
        <p:spPr>
          <a:xfrm>
            <a:off x="793790" y="5991820"/>
            <a:ext cx="6407944" cy="121920"/>
          </a:xfrm>
          <a:prstGeom prst="rect">
            <a:avLst/>
          </a:prstGeom>
        </p:spPr>
      </p:pic>
      <p:pic>
        <p:nvPicPr>
          <p:cNvPr id="25" name="Image 9" descr="preencoded.png">    </p:cNvPr>
          <p:cNvPicPr>
            <a:picLocks noChangeAspect="1"/>
          </p:cNvPicPr>
          <p:nvPr/>
        </p:nvPicPr>
        <p:blipFill>
          <a:blip r:embed="rId10"/>
          <a:stretch>
            <a:fillRect/>
          </a:stretch>
        </p:blipFill>
        <p:spPr>
          <a:xfrm>
            <a:off x="3657540" y="5682139"/>
            <a:ext cx="680442" cy="680442"/>
          </a:xfrm>
          <a:prstGeom prst="rect">
            <a:avLst/>
          </a:prstGeom>
        </p:spPr>
      </p:pic>
      <p:sp>
        <p:nvSpPr>
          <p:cNvPr id="26" name="Text 14"/>
          <p:cNvSpPr/>
          <p:nvPr/>
        </p:nvSpPr>
        <p:spPr>
          <a:xfrm>
            <a:off x="3861614" y="5852279"/>
            <a:ext cx="272177" cy="340162"/>
          </a:xfrm>
          <a:prstGeom prst="rect">
            <a:avLst/>
          </a:prstGeom>
          <a:noFill/>
          <a:ln/>
        </p:spPr>
        <p:txBody>
          <a:bodyPr wrap="none" lIns="0" tIns="0" rIns="0" bIns="0" rtlCol="0" anchor="t"/>
          <a:lstStyle/>
          <a:p>
            <a:pPr algn="l" indent="0" marL="0">
              <a:lnSpc>
                <a:spcPts val="3200"/>
              </a:lnSpc>
              <a:buNone/>
            </a:pPr>
            <a:r>
              <a:rPr lang="en-US" sz="2100" dirty="0">
                <a:solidFill>
                  <a:srgbClr val="000000"/>
                </a:solidFill>
                <a:latin typeface="Host Grotesk Medium" pitchFamily="34" charset="0"/>
                <a:ea typeface="Host Grotesk Medium" pitchFamily="34" charset="-122"/>
                <a:cs typeface="Host Grotesk Medium" pitchFamily="34" charset="-120"/>
              </a:rPr>
              <a:t>5</a:t>
            </a:r>
            <a:endParaRPr lang="en-US" sz="2100" dirty="0"/>
          </a:p>
        </p:txBody>
      </p:sp>
      <p:sp>
        <p:nvSpPr>
          <p:cNvPr id="27" name="Text 15"/>
          <p:cNvSpPr/>
          <p:nvPr/>
        </p:nvSpPr>
        <p:spPr>
          <a:xfrm>
            <a:off x="1051084" y="6589276"/>
            <a:ext cx="2930604" cy="354330"/>
          </a:xfrm>
          <a:prstGeom prst="rect">
            <a:avLst/>
          </a:prstGeom>
          <a:noFill/>
          <a:ln/>
        </p:spPr>
        <p:txBody>
          <a:bodyPr wrap="non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Big Idea + Approaches</a:t>
            </a:r>
            <a:endParaRPr lang="en-US" sz="2200" dirty="0"/>
          </a:p>
        </p:txBody>
      </p:sp>
      <p:sp>
        <p:nvSpPr>
          <p:cNvPr id="28" name="Shape 16"/>
          <p:cNvSpPr/>
          <p:nvPr/>
        </p:nvSpPr>
        <p:spPr>
          <a:xfrm>
            <a:off x="7428548" y="6022300"/>
            <a:ext cx="6408063" cy="1178600"/>
          </a:xfrm>
          <a:prstGeom prst="roundRect">
            <a:avLst>
              <a:gd name="adj" fmla="val 12413"/>
            </a:avLst>
          </a:prstGeom>
          <a:solidFill>
            <a:srgbClr val="FAF9F5"/>
          </a:solidFill>
          <a:ln/>
        </p:spPr>
      </p:sp>
      <p:pic>
        <p:nvPicPr>
          <p:cNvPr id="29" name="Image 10" descr="preencoded.png">    </p:cNvPr>
          <p:cNvPicPr>
            <a:picLocks noChangeAspect="1"/>
          </p:cNvPicPr>
          <p:nvPr/>
        </p:nvPicPr>
        <p:blipFill>
          <a:blip r:embed="rId11"/>
          <a:stretch>
            <a:fillRect/>
          </a:stretch>
        </p:blipFill>
        <p:spPr>
          <a:xfrm>
            <a:off x="7428548" y="5991820"/>
            <a:ext cx="6408063" cy="121920"/>
          </a:xfrm>
          <a:prstGeom prst="rect">
            <a:avLst/>
          </a:prstGeom>
        </p:spPr>
      </p:pic>
      <p:pic>
        <p:nvPicPr>
          <p:cNvPr id="30" name="Image 11" descr="preencoded.png">    </p:cNvPr>
          <p:cNvPicPr>
            <a:picLocks noChangeAspect="1"/>
          </p:cNvPicPr>
          <p:nvPr/>
        </p:nvPicPr>
        <p:blipFill>
          <a:blip r:embed="rId12"/>
          <a:stretch>
            <a:fillRect/>
          </a:stretch>
        </p:blipFill>
        <p:spPr>
          <a:xfrm>
            <a:off x="10292298" y="5682139"/>
            <a:ext cx="680442" cy="680442"/>
          </a:xfrm>
          <a:prstGeom prst="rect">
            <a:avLst/>
          </a:prstGeom>
        </p:spPr>
      </p:pic>
      <p:sp>
        <p:nvSpPr>
          <p:cNvPr id="31" name="Text 17"/>
          <p:cNvSpPr/>
          <p:nvPr/>
        </p:nvSpPr>
        <p:spPr>
          <a:xfrm>
            <a:off x="10496371" y="5852279"/>
            <a:ext cx="272177" cy="340162"/>
          </a:xfrm>
          <a:prstGeom prst="rect">
            <a:avLst/>
          </a:prstGeom>
          <a:noFill/>
          <a:ln/>
        </p:spPr>
        <p:txBody>
          <a:bodyPr wrap="none" lIns="0" tIns="0" rIns="0" bIns="0" rtlCol="0" anchor="t"/>
          <a:lstStyle/>
          <a:p>
            <a:pPr algn="l" indent="0" marL="0">
              <a:lnSpc>
                <a:spcPts val="3200"/>
              </a:lnSpc>
              <a:buNone/>
            </a:pPr>
            <a:r>
              <a:rPr lang="en-US" sz="2100" dirty="0">
                <a:solidFill>
                  <a:srgbClr val="000000"/>
                </a:solidFill>
                <a:latin typeface="Host Grotesk Medium" pitchFamily="34" charset="0"/>
                <a:ea typeface="Host Grotesk Medium" pitchFamily="34" charset="-122"/>
                <a:cs typeface="Host Grotesk Medium" pitchFamily="34" charset="-120"/>
              </a:rPr>
              <a:t>6</a:t>
            </a:r>
            <a:endParaRPr lang="en-US" sz="2100" dirty="0"/>
          </a:p>
        </p:txBody>
      </p:sp>
      <p:sp>
        <p:nvSpPr>
          <p:cNvPr id="32" name="Text 18"/>
          <p:cNvSpPr/>
          <p:nvPr/>
        </p:nvSpPr>
        <p:spPr>
          <a:xfrm>
            <a:off x="7685842" y="6589276"/>
            <a:ext cx="3755827" cy="354330"/>
          </a:xfrm>
          <a:prstGeom prst="rect">
            <a:avLst/>
          </a:prstGeom>
          <a:noFill/>
          <a:ln/>
        </p:spPr>
        <p:txBody>
          <a:bodyPr wrap="non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Impact of Recommendations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87241" y="618530"/>
            <a:ext cx="10985302" cy="6151721"/>
          </a:xfrm>
          <a:prstGeom prst="rect">
            <a:avLst/>
          </a:prstGeom>
        </p:spPr>
      </p:pic>
      <p:sp>
        <p:nvSpPr>
          <p:cNvPr id="3" name="Text 0"/>
          <p:cNvSpPr/>
          <p:nvPr/>
        </p:nvSpPr>
        <p:spPr>
          <a:xfrm>
            <a:off x="787241" y="7013972"/>
            <a:ext cx="9467612" cy="597456"/>
          </a:xfrm>
          <a:prstGeom prst="rect">
            <a:avLst/>
          </a:prstGeom>
          <a:noFill/>
          <a:ln/>
        </p:spPr>
        <p:txBody>
          <a:bodyPr wrap="none" lIns="0" tIns="0" rIns="0" bIns="0" rtlCol="0" anchor="t"/>
          <a:lstStyle/>
          <a:p>
            <a:pPr algn="l" indent="0" marL="0">
              <a:lnSpc>
                <a:spcPts val="4700"/>
              </a:lnSpc>
              <a:buNone/>
            </a:pPr>
            <a:r>
              <a:rPr lang="en-US" sz="3750" dirty="0">
                <a:solidFill>
                  <a:srgbClr val="2E3C4E"/>
                </a:solidFill>
                <a:latin typeface="Host Grotesk Medium" pitchFamily="34" charset="0"/>
                <a:ea typeface="Host Grotesk Medium" pitchFamily="34" charset="-122"/>
                <a:cs typeface="Host Grotesk Medium" pitchFamily="34" charset="-120"/>
              </a:rPr>
              <a:t>Wide World Importers - Sales Performance</a:t>
            </a:r>
            <a:endParaRPr lang="en-US" sz="3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30553"/>
          </a:xfrm>
          <a:prstGeom prst="rect">
            <a:avLst/>
          </a:prstGeom>
        </p:spPr>
      </p:pic>
      <p:pic>
        <p:nvPicPr>
          <p:cNvPr id="3" name="Image 1" descr="preencoded.png">    </p:cNvPr>
          <p:cNvPicPr>
            <a:picLocks noChangeAspect="1"/>
          </p:cNvPicPr>
          <p:nvPr/>
        </p:nvPicPr>
        <p:blipFill>
          <a:blip r:embed="rId2"/>
          <a:stretch>
            <a:fillRect/>
          </a:stretch>
        </p:blipFill>
        <p:spPr>
          <a:xfrm>
            <a:off x="254556" y="3000851"/>
            <a:ext cx="3981688" cy="2228850"/>
          </a:xfrm>
          <a:prstGeom prst="rect">
            <a:avLst/>
          </a:prstGeom>
        </p:spPr>
      </p:pic>
      <p:sp>
        <p:nvSpPr>
          <p:cNvPr id="4" name="Text 0"/>
          <p:cNvSpPr/>
          <p:nvPr/>
        </p:nvSpPr>
        <p:spPr>
          <a:xfrm>
            <a:off x="6278047" y="621983"/>
            <a:ext cx="4069080" cy="318016"/>
          </a:xfrm>
          <a:prstGeom prst="rect">
            <a:avLst/>
          </a:prstGeom>
          <a:noFill/>
          <a:ln/>
        </p:spPr>
        <p:txBody>
          <a:bodyPr wrap="none" lIns="0" tIns="0" rIns="0" bIns="0" rtlCol="0" anchor="t"/>
          <a:lstStyle/>
          <a:p>
            <a:pPr algn="l" indent="0" marL="0">
              <a:lnSpc>
                <a:spcPts val="2500"/>
              </a:lnSpc>
              <a:buNone/>
            </a:pPr>
            <a:r>
              <a:rPr lang="en-US" sz="2000" dirty="0">
                <a:solidFill>
                  <a:srgbClr val="2E3C4E"/>
                </a:solidFill>
                <a:latin typeface="Host Grotesk Medium" pitchFamily="34" charset="0"/>
                <a:ea typeface="Host Grotesk Medium" pitchFamily="34" charset="-122"/>
                <a:cs typeface="Host Grotesk Medium" pitchFamily="34" charset="-120"/>
              </a:rPr>
              <a:t>The Project Overview &amp; Dashboard</a:t>
            </a:r>
            <a:endParaRPr lang="en-US" sz="2000" dirty="0"/>
          </a:p>
        </p:txBody>
      </p:sp>
      <p:sp>
        <p:nvSpPr>
          <p:cNvPr id="5" name="Text 1"/>
          <p:cNvSpPr/>
          <p:nvPr/>
        </p:nvSpPr>
        <p:spPr>
          <a:xfrm>
            <a:off x="6278047" y="1214795"/>
            <a:ext cx="7560707" cy="1160145"/>
          </a:xfrm>
          <a:prstGeom prst="rect">
            <a:avLst/>
          </a:prstGeom>
          <a:noFill/>
          <a:ln/>
        </p:spPr>
        <p:txBody>
          <a:bodyPr wrap="square" lIns="0" tIns="0" rIns="0" bIns="0" rtlCol="0" anchor="t"/>
          <a:lstStyle/>
          <a:p>
            <a:pPr algn="l" indent="0" marL="0">
              <a:lnSpc>
                <a:spcPts val="2250"/>
              </a:lnSpc>
              <a:buNone/>
            </a:pPr>
            <a:r>
              <a:rPr lang="en-US" sz="1600" dirty="0">
                <a:solidFill>
                  <a:srgbClr val="384653"/>
                </a:solidFill>
                <a:latin typeface="Roboto" pitchFamily="34" charset="0"/>
                <a:ea typeface="Roboto" pitchFamily="34" charset="-122"/>
                <a:cs typeface="Roboto" pitchFamily="34" charset="-120"/>
              </a:rPr>
              <a:t>This project analyzes historical sales performance for Wide World Importers to uncover hidden structural risks behind apparent revenue growth. While topline sales increased, deeper analysis reveals vulnerabilities that could threaten future revenue stability and scalability if left unaddressed.</a:t>
            </a:r>
            <a:endParaRPr lang="en-US" sz="1600" dirty="0"/>
          </a:p>
        </p:txBody>
      </p:sp>
      <p:sp>
        <p:nvSpPr>
          <p:cNvPr id="6" name="Text 2"/>
          <p:cNvSpPr/>
          <p:nvPr/>
        </p:nvSpPr>
        <p:spPr>
          <a:xfrm>
            <a:off x="6278047" y="2649736"/>
            <a:ext cx="5994083" cy="381714"/>
          </a:xfrm>
          <a:prstGeom prst="rect">
            <a:avLst/>
          </a:prstGeom>
          <a:noFill/>
          <a:ln/>
        </p:spPr>
        <p:txBody>
          <a:bodyPr wrap="none" lIns="0" tIns="0" rIns="0" bIns="0" rtlCol="0" anchor="t"/>
          <a:lstStyle/>
          <a:p>
            <a:pPr algn="l" indent="0" marL="0">
              <a:lnSpc>
                <a:spcPts val="3000"/>
              </a:lnSpc>
              <a:buNone/>
            </a:pPr>
            <a:r>
              <a:rPr lang="en-US" sz="2400" dirty="0">
                <a:solidFill>
                  <a:srgbClr val="2E3C4E"/>
                </a:solidFill>
                <a:latin typeface="Host Grotesk Medium" pitchFamily="34" charset="0"/>
                <a:ea typeface="Host Grotesk Medium" pitchFamily="34" charset="-122"/>
                <a:cs typeface="Host Grotesk Medium" pitchFamily="34" charset="-120"/>
              </a:rPr>
              <a:t>Key metrics at a glance for (2014–2015):</a:t>
            </a:r>
            <a:endParaRPr lang="en-US" sz="2400" dirty="0"/>
          </a:p>
        </p:txBody>
      </p:sp>
      <p:sp>
        <p:nvSpPr>
          <p:cNvPr id="7" name="Text 3"/>
          <p:cNvSpPr/>
          <p:nvPr/>
        </p:nvSpPr>
        <p:spPr>
          <a:xfrm>
            <a:off x="6278047" y="3306247"/>
            <a:ext cx="7560707" cy="290036"/>
          </a:xfrm>
          <a:prstGeom prst="rect">
            <a:avLst/>
          </a:prstGeom>
          <a:noFill/>
          <a:ln/>
        </p:spPr>
        <p:txBody>
          <a:bodyPr wrap="none" lIns="0" tIns="0" rIns="0" bIns="0" rtlCol="0" anchor="t"/>
          <a:lstStyle/>
          <a:p>
            <a:pPr algn="l" marL="342900" indent="-342900">
              <a:lnSpc>
                <a:spcPts val="2250"/>
              </a:lnSpc>
              <a:buSzPct val="100000"/>
              <a:buChar char="•"/>
            </a:pPr>
            <a:r>
              <a:rPr lang="en-US" sz="1600" b="1" dirty="0">
                <a:solidFill>
                  <a:srgbClr val="384653"/>
                </a:solidFill>
                <a:latin typeface="Roboto" pitchFamily="34" charset="0"/>
                <a:ea typeface="Roboto" pitchFamily="34" charset="-122"/>
                <a:cs typeface="Roboto" pitchFamily="34" charset="-120"/>
              </a:rPr>
              <a:t>Total Sales:</a:t>
            </a:r>
            <a:pPr algn="l" indent="0" marL="0">
              <a:lnSpc>
                <a:spcPts val="2250"/>
              </a:lnSpc>
              <a:buNone/>
            </a:pPr>
            <a:r>
              <a:rPr lang="en-US" sz="1600" dirty="0">
                <a:solidFill>
                  <a:srgbClr val="384653"/>
                </a:solidFill>
                <a:latin typeface="Roboto" pitchFamily="34" charset="0"/>
                <a:ea typeface="Roboto" pitchFamily="34" charset="-122"/>
                <a:cs typeface="Roboto" pitchFamily="34" charset="-120"/>
              </a:rPr>
              <a:t> $55.82M (+8% YoY)</a:t>
            </a:r>
            <a:endParaRPr lang="en-US" sz="1600" dirty="0"/>
          </a:p>
        </p:txBody>
      </p:sp>
      <p:sp>
        <p:nvSpPr>
          <p:cNvPr id="8" name="Text 4"/>
          <p:cNvSpPr/>
          <p:nvPr/>
        </p:nvSpPr>
        <p:spPr>
          <a:xfrm>
            <a:off x="6278047" y="3660338"/>
            <a:ext cx="7560707" cy="290036"/>
          </a:xfrm>
          <a:prstGeom prst="rect">
            <a:avLst/>
          </a:prstGeom>
          <a:noFill/>
          <a:ln/>
        </p:spPr>
        <p:txBody>
          <a:bodyPr wrap="none" lIns="0" tIns="0" rIns="0" bIns="0" rtlCol="0" anchor="t"/>
          <a:lstStyle/>
          <a:p>
            <a:pPr algn="l" marL="342900" indent="-342900">
              <a:lnSpc>
                <a:spcPts val="2250"/>
              </a:lnSpc>
              <a:buSzPct val="100000"/>
              <a:buChar char="•"/>
            </a:pPr>
            <a:r>
              <a:rPr lang="en-US" sz="1600" b="1" dirty="0">
                <a:solidFill>
                  <a:srgbClr val="384653"/>
                </a:solidFill>
                <a:latin typeface="Roboto" pitchFamily="34" charset="0"/>
                <a:ea typeface="Roboto" pitchFamily="34" charset="-122"/>
                <a:cs typeface="Roboto" pitchFamily="34" charset="-120"/>
              </a:rPr>
              <a:t>Total Orders:</a:t>
            </a:r>
            <a:pPr algn="l" indent="0" marL="0">
              <a:lnSpc>
                <a:spcPts val="2250"/>
              </a:lnSpc>
              <a:buNone/>
            </a:pPr>
            <a:r>
              <a:rPr lang="en-US" sz="1600" dirty="0">
                <a:solidFill>
                  <a:srgbClr val="384653"/>
                </a:solidFill>
                <a:latin typeface="Roboto" pitchFamily="34" charset="0"/>
                <a:ea typeface="Roboto" pitchFamily="34" charset="-122"/>
                <a:cs typeface="Roboto" pitchFamily="34" charset="-120"/>
              </a:rPr>
              <a:t> 23K (+10%)</a:t>
            </a:r>
            <a:endParaRPr lang="en-US" sz="1600" dirty="0"/>
          </a:p>
        </p:txBody>
      </p:sp>
      <p:sp>
        <p:nvSpPr>
          <p:cNvPr id="9" name="Text 5"/>
          <p:cNvSpPr/>
          <p:nvPr/>
        </p:nvSpPr>
        <p:spPr>
          <a:xfrm>
            <a:off x="6278047" y="4014430"/>
            <a:ext cx="7560707" cy="290036"/>
          </a:xfrm>
          <a:prstGeom prst="rect">
            <a:avLst/>
          </a:prstGeom>
          <a:noFill/>
          <a:ln/>
        </p:spPr>
        <p:txBody>
          <a:bodyPr wrap="none" lIns="0" tIns="0" rIns="0" bIns="0" rtlCol="0" anchor="t"/>
          <a:lstStyle/>
          <a:p>
            <a:pPr algn="l" marL="342900" indent="-342900">
              <a:lnSpc>
                <a:spcPts val="2250"/>
              </a:lnSpc>
              <a:buSzPct val="100000"/>
              <a:buChar char="•"/>
            </a:pPr>
            <a:r>
              <a:rPr lang="en-US" sz="1600" b="1" dirty="0">
                <a:solidFill>
                  <a:srgbClr val="384653"/>
                </a:solidFill>
                <a:latin typeface="Roboto" pitchFamily="34" charset="0"/>
                <a:ea typeface="Roboto" pitchFamily="34" charset="-122"/>
                <a:cs typeface="Roboto" pitchFamily="34" charset="-120"/>
              </a:rPr>
              <a:t>Customers:</a:t>
            </a:r>
            <a:pPr algn="l" indent="0" marL="0">
              <a:lnSpc>
                <a:spcPts val="2250"/>
              </a:lnSpc>
              <a:buNone/>
            </a:pPr>
            <a:r>
              <a:rPr lang="en-US" sz="1600" dirty="0">
                <a:solidFill>
                  <a:srgbClr val="384653"/>
                </a:solidFill>
                <a:latin typeface="Roboto" pitchFamily="34" charset="0"/>
                <a:ea typeface="Roboto" pitchFamily="34" charset="-122"/>
                <a:cs typeface="Roboto" pitchFamily="34" charset="-120"/>
              </a:rPr>
              <a:t> 657 (+3% growth )</a:t>
            </a:r>
            <a:endParaRPr lang="en-US" sz="1600" dirty="0"/>
          </a:p>
        </p:txBody>
      </p:sp>
      <p:sp>
        <p:nvSpPr>
          <p:cNvPr id="10" name="Text 6"/>
          <p:cNvSpPr/>
          <p:nvPr/>
        </p:nvSpPr>
        <p:spPr>
          <a:xfrm>
            <a:off x="6278047" y="4368522"/>
            <a:ext cx="7560707" cy="290036"/>
          </a:xfrm>
          <a:prstGeom prst="rect">
            <a:avLst/>
          </a:prstGeom>
          <a:noFill/>
          <a:ln/>
        </p:spPr>
        <p:txBody>
          <a:bodyPr wrap="none" lIns="0" tIns="0" rIns="0" bIns="0" rtlCol="0" anchor="t"/>
          <a:lstStyle/>
          <a:p>
            <a:pPr algn="l" marL="342900" indent="-342900">
              <a:lnSpc>
                <a:spcPts val="2250"/>
              </a:lnSpc>
              <a:buSzPct val="100000"/>
              <a:buChar char="•"/>
            </a:pPr>
            <a:r>
              <a:rPr lang="en-US" sz="1600" b="1" dirty="0">
                <a:solidFill>
                  <a:srgbClr val="384653"/>
                </a:solidFill>
                <a:latin typeface="Roboto" pitchFamily="34" charset="0"/>
                <a:ea typeface="Roboto" pitchFamily="34" charset="-122"/>
                <a:cs typeface="Roboto" pitchFamily="34" charset="-120"/>
              </a:rPr>
              <a:t>Avg Order Value:</a:t>
            </a:r>
            <a:pPr algn="l" indent="0" marL="0">
              <a:lnSpc>
                <a:spcPts val="2250"/>
              </a:lnSpc>
              <a:buNone/>
            </a:pPr>
            <a:r>
              <a:rPr lang="en-US" sz="1600" dirty="0">
                <a:solidFill>
                  <a:srgbClr val="384653"/>
                </a:solidFill>
                <a:latin typeface="Roboto" pitchFamily="34" charset="0"/>
                <a:ea typeface="Roboto" pitchFamily="34" charset="-122"/>
                <a:cs typeface="Roboto" pitchFamily="34" charset="-120"/>
              </a:rPr>
              <a:t> $2.39K (declining)</a:t>
            </a:r>
            <a:endParaRPr lang="en-US" sz="1600" dirty="0"/>
          </a:p>
        </p:txBody>
      </p:sp>
      <p:sp>
        <p:nvSpPr>
          <p:cNvPr id="11" name="Text 7"/>
          <p:cNvSpPr/>
          <p:nvPr/>
        </p:nvSpPr>
        <p:spPr>
          <a:xfrm>
            <a:off x="6278047" y="4722614"/>
            <a:ext cx="7560707" cy="290036"/>
          </a:xfrm>
          <a:prstGeom prst="rect">
            <a:avLst/>
          </a:prstGeom>
          <a:noFill/>
          <a:ln/>
        </p:spPr>
        <p:txBody>
          <a:bodyPr wrap="none" lIns="0" tIns="0" rIns="0" bIns="0" rtlCol="0" anchor="t"/>
          <a:lstStyle/>
          <a:p>
            <a:pPr algn="l" marL="342900" indent="-342900">
              <a:lnSpc>
                <a:spcPts val="2250"/>
              </a:lnSpc>
              <a:buSzPct val="100000"/>
              <a:buChar char="•"/>
            </a:pPr>
            <a:r>
              <a:rPr lang="en-US" sz="1600" dirty="0">
                <a:solidFill>
                  <a:srgbClr val="384653"/>
                </a:solidFill>
                <a:latin typeface="Roboto" pitchFamily="34" charset="0"/>
                <a:ea typeface="Roboto" pitchFamily="34" charset="-122"/>
                <a:cs typeface="Roboto" pitchFamily="34" charset="-120"/>
              </a:rPr>
              <a:t>Monthly volatility hidden under yearly gains</a:t>
            </a:r>
            <a:endParaRPr lang="en-US" sz="1600" dirty="0"/>
          </a:p>
        </p:txBody>
      </p:sp>
      <p:sp>
        <p:nvSpPr>
          <p:cNvPr id="12" name="Text 8"/>
          <p:cNvSpPr/>
          <p:nvPr/>
        </p:nvSpPr>
        <p:spPr>
          <a:xfrm>
            <a:off x="6278047" y="5076706"/>
            <a:ext cx="7560707" cy="290036"/>
          </a:xfrm>
          <a:prstGeom prst="rect">
            <a:avLst/>
          </a:prstGeom>
          <a:noFill/>
          <a:ln/>
        </p:spPr>
        <p:txBody>
          <a:bodyPr wrap="none" lIns="0" tIns="0" rIns="0" bIns="0" rtlCol="0" anchor="t"/>
          <a:lstStyle/>
          <a:p>
            <a:pPr algn="l" marL="342900" indent="-342900">
              <a:lnSpc>
                <a:spcPts val="2250"/>
              </a:lnSpc>
              <a:buSzPct val="100000"/>
              <a:buChar char="•"/>
            </a:pPr>
            <a:r>
              <a:rPr lang="en-US" sz="1600" b="1" dirty="0">
                <a:solidFill>
                  <a:srgbClr val="384653"/>
                </a:solidFill>
                <a:latin typeface="Roboto" pitchFamily="34" charset="0"/>
                <a:ea typeface="Roboto" pitchFamily="34" charset="-122"/>
                <a:cs typeface="Roboto" pitchFamily="34" charset="-120"/>
              </a:rPr>
              <a:t>Heavy concentration:</a:t>
            </a:r>
            <a:pPr algn="l" indent="0" marL="0">
              <a:lnSpc>
                <a:spcPts val="2250"/>
              </a:lnSpc>
              <a:buNone/>
            </a:pPr>
            <a:r>
              <a:rPr lang="en-US" sz="1600" dirty="0">
                <a:solidFill>
                  <a:srgbClr val="384653"/>
                </a:solidFill>
                <a:latin typeface="Roboto" pitchFamily="34" charset="0"/>
                <a:ea typeface="Roboto" pitchFamily="34" charset="-122"/>
                <a:cs typeface="Roboto" pitchFamily="34" charset="-120"/>
              </a:rPr>
              <a:t> Novelty Shops ~89%, few top cities/reps</a:t>
            </a:r>
            <a:endParaRPr lang="en-US" sz="1600" dirty="0"/>
          </a:p>
        </p:txBody>
      </p:sp>
      <p:pic>
        <p:nvPicPr>
          <p:cNvPr id="13" name="Image 2" descr="preencoded.png">    </p:cNvPr>
          <p:cNvPicPr>
            <a:picLocks noChangeAspect="1"/>
          </p:cNvPicPr>
          <p:nvPr/>
        </p:nvPicPr>
        <p:blipFill>
          <a:blip r:embed="rId3"/>
          <a:stretch>
            <a:fillRect/>
          </a:stretch>
        </p:blipFill>
        <p:spPr>
          <a:xfrm>
            <a:off x="6278047" y="5572839"/>
            <a:ext cx="3664387" cy="20357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4396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Problem Area</a:t>
            </a:r>
            <a:endParaRPr lang="en-US" sz="4450" dirty="0"/>
          </a:p>
        </p:txBody>
      </p:sp>
      <p:sp>
        <p:nvSpPr>
          <p:cNvPr id="3" name="Text 1"/>
          <p:cNvSpPr/>
          <p:nvPr/>
        </p:nvSpPr>
        <p:spPr>
          <a:xfrm>
            <a:off x="793790" y="2406372"/>
            <a:ext cx="13042821" cy="680323"/>
          </a:xfrm>
          <a:prstGeom prst="rect">
            <a:avLst/>
          </a:prstGeom>
          <a:noFill/>
          <a:ln/>
        </p:spPr>
        <p:txBody>
          <a:bodyPr wrap="square" lIns="0" tIns="0" rIns="0" bIns="0" rtlCol="0" anchor="t"/>
          <a:lstStyle/>
          <a:p>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Although revenue increased year over year, the growth pattern exposed potential revenue risks once customer behavior and sales structure were fully analyzed.</a:t>
            </a:r>
            <a:endParaRPr lang="en-US" sz="1750" dirty="0"/>
          </a:p>
        </p:txBody>
      </p:sp>
      <p:sp>
        <p:nvSpPr>
          <p:cNvPr id="4" name="Shape 2"/>
          <p:cNvSpPr/>
          <p:nvPr/>
        </p:nvSpPr>
        <p:spPr>
          <a:xfrm>
            <a:off x="793790" y="3341846"/>
            <a:ext cx="13042821" cy="3048476"/>
          </a:xfrm>
          <a:prstGeom prst="roundRect">
            <a:avLst>
              <a:gd name="adj" fmla="val 3125"/>
            </a:avLst>
          </a:prstGeom>
          <a:solidFill>
            <a:srgbClr val="D9EDF2"/>
          </a:solidFill>
          <a:ln w="7620">
            <a:solidFill>
              <a:srgbClr val="BFD3D8"/>
            </a:solidFill>
            <a:prstDash val="solid"/>
          </a:ln>
        </p:spPr>
      </p:sp>
      <p:sp>
        <p:nvSpPr>
          <p:cNvPr id="5" name="Shape 3"/>
          <p:cNvSpPr/>
          <p:nvPr/>
        </p:nvSpPr>
        <p:spPr>
          <a:xfrm>
            <a:off x="801410" y="3349466"/>
            <a:ext cx="4342448" cy="1870948"/>
          </a:xfrm>
          <a:prstGeom prst="roundRect">
            <a:avLst>
              <a:gd name="adj" fmla="val 5092"/>
            </a:avLst>
          </a:prstGeom>
          <a:solidFill>
            <a:srgbClr val="D9EDF2"/>
          </a:solidFill>
          <a:ln/>
        </p:spPr>
      </p:sp>
      <p:sp>
        <p:nvSpPr>
          <p:cNvPr id="6" name="Text 4"/>
          <p:cNvSpPr/>
          <p:nvPr/>
        </p:nvSpPr>
        <p:spPr>
          <a:xfrm>
            <a:off x="1028224" y="3576280"/>
            <a:ext cx="3548658" cy="708660"/>
          </a:xfrm>
          <a:prstGeom prst="rect">
            <a:avLst/>
          </a:prstGeom>
          <a:noFill/>
          <a:ln/>
        </p:spPr>
        <p:txBody>
          <a:bodyPr wrap="squar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Weak customer growth relative to revenue increase</a:t>
            </a:r>
            <a:endParaRPr lang="en-US" sz="2200" dirty="0"/>
          </a:p>
        </p:txBody>
      </p:sp>
      <p:sp>
        <p:nvSpPr>
          <p:cNvPr id="7" name="Shape 5"/>
          <p:cNvSpPr/>
          <p:nvPr/>
        </p:nvSpPr>
        <p:spPr>
          <a:xfrm>
            <a:off x="5143857" y="3349466"/>
            <a:ext cx="4342567" cy="1870948"/>
          </a:xfrm>
          <a:prstGeom prst="rect">
            <a:avLst/>
          </a:prstGeom>
          <a:solidFill>
            <a:srgbClr val="D9EDF2"/>
          </a:solidFill>
          <a:ln/>
        </p:spPr>
      </p:sp>
      <p:sp>
        <p:nvSpPr>
          <p:cNvPr id="8" name="Shape 6"/>
          <p:cNvSpPr/>
          <p:nvPr/>
        </p:nvSpPr>
        <p:spPr>
          <a:xfrm>
            <a:off x="5143857" y="3349466"/>
            <a:ext cx="30480" cy="1870948"/>
          </a:xfrm>
          <a:prstGeom prst="roundRect">
            <a:avLst>
              <a:gd name="adj" fmla="val 312558"/>
            </a:avLst>
          </a:prstGeom>
          <a:solidFill>
            <a:srgbClr val="BFD3D8"/>
          </a:solidFill>
          <a:ln/>
        </p:spPr>
      </p:sp>
      <p:sp>
        <p:nvSpPr>
          <p:cNvPr id="9" name="Text 7"/>
          <p:cNvSpPr/>
          <p:nvPr/>
        </p:nvSpPr>
        <p:spPr>
          <a:xfrm>
            <a:off x="5710833" y="3576280"/>
            <a:ext cx="3208615" cy="1417320"/>
          </a:xfrm>
          <a:prstGeom prst="rect">
            <a:avLst/>
          </a:prstGeom>
          <a:noFill/>
          <a:ln/>
        </p:spPr>
        <p:txBody>
          <a:bodyPr wrap="squar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Declining average order value, signaling pressure on pricing or customer quality</a:t>
            </a:r>
            <a:endParaRPr lang="en-US" sz="2200" dirty="0"/>
          </a:p>
        </p:txBody>
      </p:sp>
      <p:sp>
        <p:nvSpPr>
          <p:cNvPr id="10" name="Shape 8"/>
          <p:cNvSpPr/>
          <p:nvPr/>
        </p:nvSpPr>
        <p:spPr>
          <a:xfrm>
            <a:off x="4860369" y="4001453"/>
            <a:ext cx="566976" cy="566976"/>
          </a:xfrm>
          <a:prstGeom prst="roundRect">
            <a:avLst>
              <a:gd name="adj" fmla="val 16803"/>
            </a:avLst>
          </a:prstGeom>
          <a:solidFill>
            <a:srgbClr val="FAF9F5"/>
          </a:solidFill>
          <a:ln w="30480">
            <a:solidFill>
              <a:srgbClr val="BFD3D8"/>
            </a:solidFill>
            <a:prstDash val="solid"/>
          </a:ln>
        </p:spPr>
      </p:sp>
      <p:pic>
        <p:nvPicPr>
          <p:cNvPr id="11"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02054" y="4143137"/>
            <a:ext cx="283488" cy="283488"/>
          </a:xfrm>
          <a:prstGeom prst="rect">
            <a:avLst/>
          </a:prstGeom>
        </p:spPr>
      </p:pic>
      <p:sp>
        <p:nvSpPr>
          <p:cNvPr id="12" name="Shape 9"/>
          <p:cNvSpPr/>
          <p:nvPr/>
        </p:nvSpPr>
        <p:spPr>
          <a:xfrm>
            <a:off x="9486424" y="3349466"/>
            <a:ext cx="4342567" cy="1870948"/>
          </a:xfrm>
          <a:prstGeom prst="rect">
            <a:avLst/>
          </a:prstGeom>
          <a:solidFill>
            <a:srgbClr val="D9EDF2"/>
          </a:solidFill>
          <a:ln/>
        </p:spPr>
      </p:sp>
      <p:sp>
        <p:nvSpPr>
          <p:cNvPr id="13" name="Shape 10"/>
          <p:cNvSpPr/>
          <p:nvPr/>
        </p:nvSpPr>
        <p:spPr>
          <a:xfrm>
            <a:off x="9486424" y="3349466"/>
            <a:ext cx="30480" cy="1870948"/>
          </a:xfrm>
          <a:prstGeom prst="roundRect">
            <a:avLst>
              <a:gd name="adj" fmla="val 312558"/>
            </a:avLst>
          </a:prstGeom>
          <a:solidFill>
            <a:srgbClr val="BFD3D8"/>
          </a:solidFill>
          <a:ln/>
        </p:spPr>
      </p:sp>
      <p:sp>
        <p:nvSpPr>
          <p:cNvPr id="14" name="Text 11"/>
          <p:cNvSpPr/>
          <p:nvPr/>
        </p:nvSpPr>
        <p:spPr>
          <a:xfrm>
            <a:off x="10053399" y="3576280"/>
            <a:ext cx="3548777" cy="1417320"/>
          </a:xfrm>
          <a:prstGeom prst="rect">
            <a:avLst/>
          </a:prstGeom>
          <a:noFill/>
          <a:ln/>
        </p:spPr>
        <p:txBody>
          <a:bodyPr wrap="squar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Extreme geographic and rep concentration, increasing exposure to localized shocks</a:t>
            </a:r>
            <a:endParaRPr lang="en-US" sz="2200" dirty="0"/>
          </a:p>
        </p:txBody>
      </p:sp>
      <p:sp>
        <p:nvSpPr>
          <p:cNvPr id="15" name="Shape 12"/>
          <p:cNvSpPr/>
          <p:nvPr/>
        </p:nvSpPr>
        <p:spPr>
          <a:xfrm>
            <a:off x="9202936" y="4001453"/>
            <a:ext cx="566976" cy="566976"/>
          </a:xfrm>
          <a:prstGeom prst="roundRect">
            <a:avLst>
              <a:gd name="adj" fmla="val 16803"/>
            </a:avLst>
          </a:prstGeom>
          <a:solidFill>
            <a:srgbClr val="FAF9F5"/>
          </a:solidFill>
          <a:ln w="30480">
            <a:solidFill>
              <a:srgbClr val="BFD3D8"/>
            </a:solidFill>
            <a:prstDash val="solid"/>
          </a:ln>
        </p:spPr>
      </p:sp>
      <p:pic>
        <p:nvPicPr>
          <p:cNvPr id="1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620" y="4143137"/>
            <a:ext cx="283488" cy="283488"/>
          </a:xfrm>
          <a:prstGeom prst="rect">
            <a:avLst/>
          </a:prstGeom>
        </p:spPr>
      </p:pic>
      <p:sp>
        <p:nvSpPr>
          <p:cNvPr id="17" name="Shape 13"/>
          <p:cNvSpPr/>
          <p:nvPr/>
        </p:nvSpPr>
        <p:spPr>
          <a:xfrm>
            <a:off x="801410" y="5220414"/>
            <a:ext cx="6513790" cy="1162288"/>
          </a:xfrm>
          <a:prstGeom prst="rect">
            <a:avLst/>
          </a:prstGeom>
          <a:solidFill>
            <a:srgbClr val="D9EDF2"/>
          </a:solidFill>
          <a:ln/>
        </p:spPr>
      </p:sp>
      <p:sp>
        <p:nvSpPr>
          <p:cNvPr id="18" name="Shape 14"/>
          <p:cNvSpPr/>
          <p:nvPr/>
        </p:nvSpPr>
        <p:spPr>
          <a:xfrm>
            <a:off x="801410" y="5220414"/>
            <a:ext cx="6513790" cy="30480"/>
          </a:xfrm>
          <a:prstGeom prst="roundRect">
            <a:avLst>
              <a:gd name="adj" fmla="val 312558"/>
            </a:avLst>
          </a:prstGeom>
          <a:solidFill>
            <a:srgbClr val="BFD3D8"/>
          </a:solidFill>
          <a:ln/>
        </p:spPr>
      </p:sp>
      <p:sp>
        <p:nvSpPr>
          <p:cNvPr id="19" name="Text 15"/>
          <p:cNvSpPr/>
          <p:nvPr/>
        </p:nvSpPr>
        <p:spPr>
          <a:xfrm>
            <a:off x="1028224" y="5447228"/>
            <a:ext cx="5720001" cy="708660"/>
          </a:xfrm>
          <a:prstGeom prst="rect">
            <a:avLst/>
          </a:prstGeom>
          <a:noFill/>
          <a:ln/>
        </p:spPr>
        <p:txBody>
          <a:bodyPr wrap="squar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Severe monthly sales volatility masked by yearly totals</a:t>
            </a:r>
            <a:endParaRPr lang="en-US" sz="2200" dirty="0"/>
          </a:p>
        </p:txBody>
      </p:sp>
      <p:sp>
        <p:nvSpPr>
          <p:cNvPr id="20" name="Shape 16"/>
          <p:cNvSpPr/>
          <p:nvPr/>
        </p:nvSpPr>
        <p:spPr>
          <a:xfrm>
            <a:off x="7315200" y="5220414"/>
            <a:ext cx="6513790" cy="1162288"/>
          </a:xfrm>
          <a:prstGeom prst="rect">
            <a:avLst/>
          </a:prstGeom>
          <a:solidFill>
            <a:srgbClr val="D9EDF2"/>
          </a:solidFill>
          <a:ln/>
        </p:spPr>
      </p:sp>
      <p:sp>
        <p:nvSpPr>
          <p:cNvPr id="21" name="Shape 17"/>
          <p:cNvSpPr/>
          <p:nvPr/>
        </p:nvSpPr>
        <p:spPr>
          <a:xfrm>
            <a:off x="7315200" y="5220414"/>
            <a:ext cx="30480" cy="1162288"/>
          </a:xfrm>
          <a:prstGeom prst="roundRect">
            <a:avLst>
              <a:gd name="adj" fmla="val 312558"/>
            </a:avLst>
          </a:prstGeom>
          <a:solidFill>
            <a:srgbClr val="BFD3D8"/>
          </a:solidFill>
          <a:ln/>
        </p:spPr>
      </p:sp>
      <p:sp>
        <p:nvSpPr>
          <p:cNvPr id="22" name="Shape 18"/>
          <p:cNvSpPr/>
          <p:nvPr/>
        </p:nvSpPr>
        <p:spPr>
          <a:xfrm>
            <a:off x="7315200" y="5220414"/>
            <a:ext cx="6513790" cy="30480"/>
          </a:xfrm>
          <a:prstGeom prst="roundRect">
            <a:avLst>
              <a:gd name="adj" fmla="val 312558"/>
            </a:avLst>
          </a:prstGeom>
          <a:solidFill>
            <a:srgbClr val="BFD3D8"/>
          </a:solidFill>
          <a:ln/>
        </p:spPr>
      </p:sp>
      <p:sp>
        <p:nvSpPr>
          <p:cNvPr id="23" name="Text 19"/>
          <p:cNvSpPr/>
          <p:nvPr/>
        </p:nvSpPr>
        <p:spPr>
          <a:xfrm>
            <a:off x="7882176" y="5447228"/>
            <a:ext cx="5720001" cy="708660"/>
          </a:xfrm>
          <a:prstGeom prst="rect">
            <a:avLst/>
          </a:prstGeom>
          <a:noFill/>
          <a:ln/>
        </p:spPr>
        <p:txBody>
          <a:bodyPr wrap="square" lIns="0" tIns="0" rIns="0" bIns="0" rtlCol="0" anchor="t"/>
          <a:lstStyle/>
          <a:p>
            <a:pPr algn="l" indent="0" marL="0">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Volume-led growth, which is harder to sustain long-term than value-led growth</a:t>
            </a:r>
            <a:endParaRPr lang="en-US" sz="2200" dirty="0"/>
          </a:p>
        </p:txBody>
      </p:sp>
      <p:sp>
        <p:nvSpPr>
          <p:cNvPr id="24" name="Shape 20"/>
          <p:cNvSpPr/>
          <p:nvPr/>
        </p:nvSpPr>
        <p:spPr>
          <a:xfrm>
            <a:off x="7031712" y="5518071"/>
            <a:ext cx="566976" cy="566976"/>
          </a:xfrm>
          <a:prstGeom prst="roundRect">
            <a:avLst>
              <a:gd name="adj" fmla="val 16803"/>
            </a:avLst>
          </a:prstGeom>
          <a:solidFill>
            <a:srgbClr val="FAF9F5"/>
          </a:solidFill>
          <a:ln w="30480">
            <a:solidFill>
              <a:srgbClr val="BFD3D8"/>
            </a:solidFill>
            <a:prstDash val="solid"/>
          </a:ln>
        </p:spPr>
      </p:sp>
      <p:pic>
        <p:nvPicPr>
          <p:cNvPr id="2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3397" y="5659755"/>
            <a:ext cx="283488" cy="283488"/>
          </a:xfrm>
          <a:prstGeom prst="rect">
            <a:avLst/>
          </a:prstGeom>
        </p:spPr>
      </p:pic>
      <p:sp>
        <p:nvSpPr>
          <p:cNvPr id="26" name="Text 21"/>
          <p:cNvSpPr/>
          <p:nvPr/>
        </p:nvSpPr>
        <p:spPr>
          <a:xfrm>
            <a:off x="793790" y="6645473"/>
            <a:ext cx="13042821" cy="340162"/>
          </a:xfrm>
          <a:prstGeom prst="rect">
            <a:avLst/>
          </a:prstGeom>
          <a:noFill/>
          <a:ln/>
        </p:spPr>
        <p:txBody>
          <a:bodyPr wrap="none" lIns="0" tIns="0" rIns="0" bIns="0" rtlCol="0" anchor="t"/>
          <a:lstStyle/>
          <a:p>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These factors indicate that current performance, while positive, is fragile.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28055"/>
            <a:ext cx="5998250" cy="496133"/>
          </a:xfrm>
          <a:prstGeom prst="rect">
            <a:avLst/>
          </a:prstGeom>
          <a:noFill/>
          <a:ln/>
        </p:spPr>
        <p:txBody>
          <a:bodyPr wrap="none" lIns="0" tIns="0" rIns="0" bIns="0" rtlCol="0" anchor="t"/>
          <a:lstStyle/>
          <a:p>
            <a:pPr algn="l" indent="0" marL="0">
              <a:lnSpc>
                <a:spcPts val="3900"/>
              </a:lnSpc>
              <a:buNone/>
            </a:pPr>
            <a:r>
              <a:rPr lang="en-US" sz="3100" dirty="0">
                <a:solidFill>
                  <a:srgbClr val="2E3C4E"/>
                </a:solidFill>
                <a:latin typeface="Host Grotesk Medium" pitchFamily="34" charset="0"/>
                <a:ea typeface="Host Grotesk Medium" pitchFamily="34" charset="-122"/>
                <a:cs typeface="Host Grotesk Medium" pitchFamily="34" charset="-120"/>
              </a:rPr>
              <a:t>Who Is at Stake &amp; What's at Risk</a:t>
            </a:r>
            <a:endParaRPr lang="en-US" sz="3100" dirty="0"/>
          </a:p>
        </p:txBody>
      </p:sp>
      <p:sp>
        <p:nvSpPr>
          <p:cNvPr id="3" name="Text 1"/>
          <p:cNvSpPr/>
          <p:nvPr/>
        </p:nvSpPr>
        <p:spPr>
          <a:xfrm>
            <a:off x="793790" y="1401961"/>
            <a:ext cx="3175516" cy="396835"/>
          </a:xfrm>
          <a:prstGeom prst="rect">
            <a:avLst/>
          </a:prstGeom>
          <a:noFill/>
          <a:ln/>
        </p:spPr>
        <p:txBody>
          <a:bodyPr wrap="none" lIns="0" tIns="0" rIns="0" bIns="0" rtlCol="0" anchor="t"/>
          <a:lstStyle/>
          <a:p>
            <a:pPr algn="l" indent="0" marL="0">
              <a:lnSpc>
                <a:spcPts val="3100"/>
              </a:lnSpc>
              <a:buNone/>
            </a:pPr>
            <a:r>
              <a:rPr lang="en-US" sz="2500" dirty="0">
                <a:solidFill>
                  <a:srgbClr val="2E3C4E"/>
                </a:solidFill>
                <a:latin typeface="Host Grotesk Medium" pitchFamily="34" charset="0"/>
                <a:ea typeface="Host Grotesk Medium" pitchFamily="34" charset="-122"/>
                <a:cs typeface="Host Grotesk Medium" pitchFamily="34" charset="-120"/>
              </a:rPr>
              <a:t>Who is at stake:</a:t>
            </a:r>
            <a:endParaRPr lang="en-US" sz="2500" dirty="0"/>
          </a:p>
        </p:txBody>
      </p:sp>
      <p:sp>
        <p:nvSpPr>
          <p:cNvPr id="4" name="Text 2"/>
          <p:cNvSpPr/>
          <p:nvPr/>
        </p:nvSpPr>
        <p:spPr>
          <a:xfrm>
            <a:off x="793790" y="1909882"/>
            <a:ext cx="6327815" cy="202406"/>
          </a:xfrm>
          <a:prstGeom prst="rect">
            <a:avLst/>
          </a:prstGeom>
          <a:noFill/>
          <a:ln/>
        </p:spPr>
        <p:txBody>
          <a:bodyPr wrap="none" lIns="0" tIns="0" rIns="0" bIns="0" rtlCol="0" anchor="t"/>
          <a:lstStyle/>
          <a:p>
            <a:pPr algn="l" marL="342900" indent="-342900">
              <a:lnSpc>
                <a:spcPts val="1550"/>
              </a:lnSpc>
              <a:buSzPct val="100000"/>
              <a:buChar char="•"/>
            </a:pPr>
            <a:r>
              <a:rPr lang="en-US" sz="1250" dirty="0">
                <a:solidFill>
                  <a:srgbClr val="384653"/>
                </a:solidFill>
                <a:latin typeface="Roboto" pitchFamily="34" charset="0"/>
                <a:ea typeface="Roboto" pitchFamily="34" charset="-122"/>
                <a:cs typeface="Roboto" pitchFamily="34" charset="-120"/>
              </a:rPr>
              <a:t>Executive leadership</a:t>
            </a:r>
            <a:endParaRPr lang="en-US" sz="1250" dirty="0"/>
          </a:p>
        </p:txBody>
      </p:sp>
      <p:sp>
        <p:nvSpPr>
          <p:cNvPr id="5" name="Text 3"/>
          <p:cNvSpPr/>
          <p:nvPr/>
        </p:nvSpPr>
        <p:spPr>
          <a:xfrm>
            <a:off x="793790" y="2151102"/>
            <a:ext cx="6327815" cy="202406"/>
          </a:xfrm>
          <a:prstGeom prst="rect">
            <a:avLst/>
          </a:prstGeom>
          <a:noFill/>
          <a:ln/>
        </p:spPr>
        <p:txBody>
          <a:bodyPr wrap="none" lIns="0" tIns="0" rIns="0" bIns="0" rtlCol="0" anchor="t"/>
          <a:lstStyle/>
          <a:p>
            <a:pPr algn="l" marL="342900" indent="-342900">
              <a:lnSpc>
                <a:spcPts val="1550"/>
              </a:lnSpc>
              <a:buSzPct val="100000"/>
              <a:buChar char="•"/>
            </a:pPr>
            <a:r>
              <a:rPr lang="en-US" sz="1250" dirty="0">
                <a:solidFill>
                  <a:srgbClr val="384653"/>
                </a:solidFill>
                <a:latin typeface="Roboto" pitchFamily="34" charset="0"/>
                <a:ea typeface="Roboto" pitchFamily="34" charset="-122"/>
                <a:cs typeface="Roboto" pitchFamily="34" charset="-120"/>
              </a:rPr>
              <a:t>Boards &amp; investors</a:t>
            </a:r>
            <a:endParaRPr lang="en-US" sz="1250" dirty="0"/>
          </a:p>
        </p:txBody>
      </p:sp>
      <p:sp>
        <p:nvSpPr>
          <p:cNvPr id="6" name="Text 4"/>
          <p:cNvSpPr/>
          <p:nvPr/>
        </p:nvSpPr>
        <p:spPr>
          <a:xfrm>
            <a:off x="793790" y="2392323"/>
            <a:ext cx="6327815" cy="202406"/>
          </a:xfrm>
          <a:prstGeom prst="rect">
            <a:avLst/>
          </a:prstGeom>
          <a:noFill/>
          <a:ln/>
        </p:spPr>
        <p:txBody>
          <a:bodyPr wrap="none" lIns="0" tIns="0" rIns="0" bIns="0" rtlCol="0" anchor="t"/>
          <a:lstStyle/>
          <a:p>
            <a:pPr algn="l" marL="342900" indent="-342900">
              <a:lnSpc>
                <a:spcPts val="1550"/>
              </a:lnSpc>
              <a:buSzPct val="100000"/>
              <a:buChar char="•"/>
            </a:pPr>
            <a:r>
              <a:rPr lang="en-US" sz="1250" dirty="0">
                <a:solidFill>
                  <a:srgbClr val="384653"/>
                </a:solidFill>
                <a:latin typeface="Roboto" pitchFamily="34" charset="0"/>
                <a:ea typeface="Roboto" pitchFamily="34" charset="-122"/>
                <a:cs typeface="Roboto" pitchFamily="34" charset="-120"/>
              </a:rPr>
              <a:t>Finance and sales leadership</a:t>
            </a:r>
            <a:endParaRPr lang="en-US" sz="1250" dirty="0"/>
          </a:p>
        </p:txBody>
      </p:sp>
      <p:pic>
        <p:nvPicPr>
          <p:cNvPr id="7" name="Image 0" descr="preencoded.png">    </p:cNvPr>
          <p:cNvPicPr>
            <a:picLocks noChangeAspect="1"/>
          </p:cNvPicPr>
          <p:nvPr/>
        </p:nvPicPr>
        <p:blipFill>
          <a:blip r:embed="rId1"/>
          <a:stretch>
            <a:fillRect/>
          </a:stretch>
        </p:blipFill>
        <p:spPr>
          <a:xfrm>
            <a:off x="793790" y="2719745"/>
            <a:ext cx="4429363" cy="4429363"/>
          </a:xfrm>
          <a:prstGeom prst="rect">
            <a:avLst/>
          </a:prstGeom>
        </p:spPr>
      </p:pic>
      <p:sp>
        <p:nvSpPr>
          <p:cNvPr id="8" name="Text 5"/>
          <p:cNvSpPr/>
          <p:nvPr/>
        </p:nvSpPr>
        <p:spPr>
          <a:xfrm>
            <a:off x="7516416" y="1401961"/>
            <a:ext cx="3175516" cy="396835"/>
          </a:xfrm>
          <a:prstGeom prst="rect">
            <a:avLst/>
          </a:prstGeom>
          <a:noFill/>
          <a:ln/>
        </p:spPr>
        <p:txBody>
          <a:bodyPr wrap="none" lIns="0" tIns="0" rIns="0" bIns="0" rtlCol="0" anchor="t"/>
          <a:lstStyle/>
          <a:p>
            <a:pPr algn="l" indent="0" marL="0">
              <a:lnSpc>
                <a:spcPts val="3100"/>
              </a:lnSpc>
              <a:buNone/>
            </a:pPr>
            <a:r>
              <a:rPr lang="en-US" sz="2500" dirty="0">
                <a:solidFill>
                  <a:srgbClr val="2E3C4E"/>
                </a:solidFill>
                <a:latin typeface="Host Grotesk Medium" pitchFamily="34" charset="0"/>
                <a:ea typeface="Host Grotesk Medium" pitchFamily="34" charset="-122"/>
                <a:cs typeface="Host Grotesk Medium" pitchFamily="34" charset="-120"/>
              </a:rPr>
              <a:t>What's at stake:</a:t>
            </a:r>
            <a:endParaRPr lang="en-US" sz="2500" dirty="0"/>
          </a:p>
        </p:txBody>
      </p:sp>
      <p:sp>
        <p:nvSpPr>
          <p:cNvPr id="9" name="Text 6"/>
          <p:cNvSpPr/>
          <p:nvPr/>
        </p:nvSpPr>
        <p:spPr>
          <a:xfrm>
            <a:off x="7516416" y="1909882"/>
            <a:ext cx="6327815" cy="202406"/>
          </a:xfrm>
          <a:prstGeom prst="rect">
            <a:avLst/>
          </a:prstGeom>
          <a:noFill/>
          <a:ln/>
        </p:spPr>
        <p:txBody>
          <a:bodyPr wrap="none" lIns="0" tIns="0" rIns="0" bIns="0" rtlCol="0" anchor="t"/>
          <a:lstStyle/>
          <a:p>
            <a:pPr algn="l" marL="342900" indent="-342900">
              <a:lnSpc>
                <a:spcPts val="1550"/>
              </a:lnSpc>
              <a:buSzPct val="100000"/>
              <a:buChar char="•"/>
            </a:pPr>
            <a:r>
              <a:rPr lang="en-US" sz="1250" dirty="0">
                <a:solidFill>
                  <a:srgbClr val="384653"/>
                </a:solidFill>
                <a:latin typeface="Roboto" pitchFamily="34" charset="0"/>
                <a:ea typeface="Roboto" pitchFamily="34" charset="-122"/>
                <a:cs typeface="Roboto" pitchFamily="34" charset="-120"/>
              </a:rPr>
              <a:t>Revenue stagnation if customer acquisition slows</a:t>
            </a:r>
            <a:endParaRPr lang="en-US" sz="1250" dirty="0"/>
          </a:p>
        </p:txBody>
      </p:sp>
      <p:sp>
        <p:nvSpPr>
          <p:cNvPr id="10" name="Text 7"/>
          <p:cNvSpPr/>
          <p:nvPr/>
        </p:nvSpPr>
        <p:spPr>
          <a:xfrm>
            <a:off x="7516416" y="2151102"/>
            <a:ext cx="6327815" cy="202406"/>
          </a:xfrm>
          <a:prstGeom prst="rect">
            <a:avLst/>
          </a:prstGeom>
          <a:noFill/>
          <a:ln/>
        </p:spPr>
        <p:txBody>
          <a:bodyPr wrap="none" lIns="0" tIns="0" rIns="0" bIns="0" rtlCol="0" anchor="t"/>
          <a:lstStyle/>
          <a:p>
            <a:pPr algn="l" marL="342900" indent="-342900">
              <a:lnSpc>
                <a:spcPts val="1550"/>
              </a:lnSpc>
              <a:buSzPct val="100000"/>
              <a:buChar char="•"/>
            </a:pPr>
            <a:r>
              <a:rPr lang="en-US" sz="1250" dirty="0">
                <a:solidFill>
                  <a:srgbClr val="384653"/>
                </a:solidFill>
                <a:latin typeface="Roboto" pitchFamily="34" charset="0"/>
                <a:ea typeface="Roboto" pitchFamily="34" charset="-122"/>
                <a:cs typeface="Roboto" pitchFamily="34" charset="-120"/>
              </a:rPr>
              <a:t>Overdependence on a small number of cities, categories, or top performers</a:t>
            </a:r>
            <a:endParaRPr lang="en-US" sz="1250" dirty="0"/>
          </a:p>
        </p:txBody>
      </p:sp>
      <p:sp>
        <p:nvSpPr>
          <p:cNvPr id="11" name="Text 8"/>
          <p:cNvSpPr/>
          <p:nvPr/>
        </p:nvSpPr>
        <p:spPr>
          <a:xfrm>
            <a:off x="7516416" y="2392323"/>
            <a:ext cx="6327815" cy="202406"/>
          </a:xfrm>
          <a:prstGeom prst="rect">
            <a:avLst/>
          </a:prstGeom>
          <a:noFill/>
          <a:ln/>
        </p:spPr>
        <p:txBody>
          <a:bodyPr wrap="none" lIns="0" tIns="0" rIns="0" bIns="0" rtlCol="0" anchor="t"/>
          <a:lstStyle/>
          <a:p>
            <a:pPr algn="l" marL="342900" indent="-342900">
              <a:lnSpc>
                <a:spcPts val="1550"/>
              </a:lnSpc>
              <a:buSzPct val="100000"/>
              <a:buChar char="•"/>
            </a:pPr>
            <a:r>
              <a:rPr lang="en-US" sz="1250" dirty="0">
                <a:solidFill>
                  <a:srgbClr val="384653"/>
                </a:solidFill>
                <a:latin typeface="Roboto" pitchFamily="34" charset="0"/>
                <a:ea typeface="Roboto" pitchFamily="34" charset="-122"/>
                <a:cs typeface="Roboto" pitchFamily="34" charset="-120"/>
              </a:rPr>
              <a:t>Margin erosion driven by falling order values</a:t>
            </a:r>
            <a:endParaRPr lang="en-US" sz="1250" dirty="0"/>
          </a:p>
        </p:txBody>
      </p:sp>
      <p:sp>
        <p:nvSpPr>
          <p:cNvPr id="12" name="Text 9"/>
          <p:cNvSpPr/>
          <p:nvPr/>
        </p:nvSpPr>
        <p:spPr>
          <a:xfrm>
            <a:off x="7516416" y="2633543"/>
            <a:ext cx="6327815" cy="202406"/>
          </a:xfrm>
          <a:prstGeom prst="rect">
            <a:avLst/>
          </a:prstGeom>
          <a:noFill/>
          <a:ln/>
        </p:spPr>
        <p:txBody>
          <a:bodyPr wrap="none" lIns="0" tIns="0" rIns="0" bIns="0" rtlCol="0" anchor="t"/>
          <a:lstStyle/>
          <a:p>
            <a:pPr algn="l" marL="342900" indent="-342900">
              <a:lnSpc>
                <a:spcPts val="1550"/>
              </a:lnSpc>
              <a:buSzPct val="100000"/>
              <a:buChar char="•"/>
            </a:pPr>
            <a:r>
              <a:rPr lang="en-US" sz="1250" dirty="0">
                <a:solidFill>
                  <a:srgbClr val="384653"/>
                </a:solidFill>
                <a:latin typeface="Roboto" pitchFamily="34" charset="0"/>
                <a:ea typeface="Roboto" pitchFamily="34" charset="-122"/>
                <a:cs typeface="Roboto" pitchFamily="34" charset="-120"/>
              </a:rPr>
              <a:t>Cash-flow instability from unpredictable monthly performance</a:t>
            </a:r>
            <a:endParaRPr lang="en-US" sz="1250" dirty="0"/>
          </a:p>
        </p:txBody>
      </p:sp>
      <p:sp>
        <p:nvSpPr>
          <p:cNvPr id="13" name="Text 10"/>
          <p:cNvSpPr/>
          <p:nvPr/>
        </p:nvSpPr>
        <p:spPr>
          <a:xfrm>
            <a:off x="7516416" y="2874764"/>
            <a:ext cx="6327815" cy="202406"/>
          </a:xfrm>
          <a:prstGeom prst="rect">
            <a:avLst/>
          </a:prstGeom>
          <a:noFill/>
          <a:ln/>
        </p:spPr>
        <p:txBody>
          <a:bodyPr wrap="none" lIns="0" tIns="0" rIns="0" bIns="0" rtlCol="0" anchor="t"/>
          <a:lstStyle/>
          <a:p>
            <a:pPr algn="l" marL="342900" indent="-342900">
              <a:lnSpc>
                <a:spcPts val="1550"/>
              </a:lnSpc>
              <a:buSzPct val="100000"/>
              <a:buChar char="•"/>
            </a:pPr>
            <a:r>
              <a:rPr lang="en-US" sz="1250" dirty="0">
                <a:solidFill>
                  <a:srgbClr val="384653"/>
                </a:solidFill>
                <a:latin typeface="Roboto" pitchFamily="34" charset="0"/>
                <a:ea typeface="Roboto" pitchFamily="34" charset="-122"/>
                <a:cs typeface="Roboto" pitchFamily="34" charset="-120"/>
              </a:rPr>
              <a:t>Reduced ability to scale profitably</a:t>
            </a:r>
            <a:endParaRPr lang="en-US" sz="1250" dirty="0"/>
          </a:p>
        </p:txBody>
      </p:sp>
      <p:sp>
        <p:nvSpPr>
          <p:cNvPr id="14" name="Text 11"/>
          <p:cNvSpPr/>
          <p:nvPr/>
        </p:nvSpPr>
        <p:spPr>
          <a:xfrm>
            <a:off x="793790" y="7399139"/>
            <a:ext cx="13042821" cy="202406"/>
          </a:xfrm>
          <a:prstGeom prst="rect">
            <a:avLst/>
          </a:prstGeom>
          <a:noFill/>
          <a:ln/>
        </p:spPr>
        <p:txBody>
          <a:bodyPr wrap="none" lIns="0" tIns="0" rIns="0" bIns="0" rtlCol="0" anchor="t"/>
          <a:lstStyle/>
          <a:p>
            <a:pPr algn="l" indent="0" marL="0">
              <a:lnSpc>
                <a:spcPts val="1550"/>
              </a:lnSpc>
              <a:buNone/>
            </a:pPr>
            <a:r>
              <a:rPr lang="en-US" sz="1250" dirty="0">
                <a:solidFill>
                  <a:srgbClr val="384653"/>
                </a:solidFill>
                <a:latin typeface="Roboto" pitchFamily="34" charset="0"/>
                <a:ea typeface="Roboto" pitchFamily="34" charset="-122"/>
                <a:cs typeface="Roboto" pitchFamily="34" charset="-120"/>
              </a:rPr>
              <a:t>Without decisive action, the business risks turning strong historical performance into fragile future results.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93976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Why Revenue Concentration Is a Risk</a:t>
            </a:r>
            <a:endParaRPr lang="en-US" sz="4450" dirty="0"/>
          </a:p>
        </p:txBody>
      </p:sp>
      <p:sp>
        <p:nvSpPr>
          <p:cNvPr id="4" name="Text 1"/>
          <p:cNvSpPr/>
          <p:nvPr/>
        </p:nvSpPr>
        <p:spPr>
          <a:xfrm>
            <a:off x="793790" y="2697480"/>
            <a:ext cx="7556421" cy="1360646"/>
          </a:xfrm>
          <a:prstGeom prst="rect">
            <a:avLst/>
          </a:prstGeom>
          <a:noFill/>
          <a:ln/>
        </p:spPr>
        <p:txBody>
          <a:bodyPr wrap="square" lIns="0" tIns="0" rIns="0" bIns="0" rtlCol="0" anchor="t"/>
          <a:lstStyle/>
          <a:p>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Focusing resources on top-performing categories, cities, and sales representatives can drive short-term growth. However, in this case, the analysis shows that revenue is </a:t>
            </a:r>
            <a:pPr algn="l" indent="0" marL="0">
              <a:lnSpc>
                <a:spcPts val="2650"/>
              </a:lnSpc>
              <a:buNone/>
            </a:pPr>
            <a:r>
              <a:rPr lang="en-US" sz="1750" b="1" dirty="0">
                <a:solidFill>
                  <a:srgbClr val="384653"/>
                </a:solidFill>
                <a:latin typeface="Roboto" pitchFamily="34" charset="0"/>
                <a:ea typeface="Roboto" pitchFamily="34" charset="-122"/>
                <a:cs typeface="Roboto" pitchFamily="34" charset="-120"/>
              </a:rPr>
              <a:t>heavily concentrated</a:t>
            </a:r>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 while </a:t>
            </a:r>
            <a:pPr algn="l" indent="0" marL="0">
              <a:lnSpc>
                <a:spcPts val="2650"/>
              </a:lnSpc>
              <a:buNone/>
            </a:pPr>
            <a:r>
              <a:rPr lang="en-US" sz="1750" b="1" dirty="0">
                <a:solidFill>
                  <a:srgbClr val="384653"/>
                </a:solidFill>
                <a:latin typeface="Roboto" pitchFamily="34" charset="0"/>
                <a:ea typeface="Roboto" pitchFamily="34" charset="-122"/>
                <a:cs typeface="Roboto" pitchFamily="34" charset="-120"/>
              </a:rPr>
              <a:t>customer growth is weak and average order value is declining</a:t>
            </a:r>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a:t>
            </a:r>
            <a:endParaRPr lang="en-US" sz="1750" dirty="0"/>
          </a:p>
        </p:txBody>
      </p:sp>
      <p:sp>
        <p:nvSpPr>
          <p:cNvPr id="5" name="Text 2"/>
          <p:cNvSpPr/>
          <p:nvPr/>
        </p:nvSpPr>
        <p:spPr>
          <a:xfrm>
            <a:off x="793790" y="4313277"/>
            <a:ext cx="7556421" cy="1360646"/>
          </a:xfrm>
          <a:prstGeom prst="rect">
            <a:avLst/>
          </a:prstGeom>
          <a:noFill/>
          <a:ln/>
        </p:spPr>
        <p:txBody>
          <a:bodyPr wrap="square" lIns="0" tIns="0" rIns="0" bIns="0" rtlCol="0" anchor="t"/>
          <a:lstStyle/>
          <a:p>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This creates </a:t>
            </a:r>
            <a:pPr algn="l" indent="0" marL="0">
              <a:lnSpc>
                <a:spcPts val="2650"/>
              </a:lnSpc>
              <a:buNone/>
            </a:pPr>
            <a:r>
              <a:rPr lang="en-US" sz="1750" b="1" dirty="0">
                <a:solidFill>
                  <a:srgbClr val="384653"/>
                </a:solidFill>
                <a:latin typeface="Roboto" pitchFamily="34" charset="0"/>
                <a:ea typeface="Roboto" pitchFamily="34" charset="-122"/>
                <a:cs typeface="Roboto" pitchFamily="34" charset="-120"/>
              </a:rPr>
              <a:t>dependency risk</a:t>
            </a:r>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 revenue becomes overly reliant on a small number of segments and individuals. Any disruption — such as the loss of a key customer, city, or sales rep — could materially impact overall performance.</a:t>
            </a:r>
            <a:endParaRPr lang="en-US" sz="1750" dirty="0"/>
          </a:p>
        </p:txBody>
      </p:sp>
      <p:sp>
        <p:nvSpPr>
          <p:cNvPr id="6" name="Text 3"/>
          <p:cNvSpPr/>
          <p:nvPr/>
        </p:nvSpPr>
        <p:spPr>
          <a:xfrm>
            <a:off x="793790" y="5929074"/>
            <a:ext cx="7556421" cy="1360646"/>
          </a:xfrm>
          <a:prstGeom prst="rect">
            <a:avLst/>
          </a:prstGeom>
          <a:noFill/>
          <a:ln/>
        </p:spPr>
        <p:txBody>
          <a:bodyPr wrap="square" lIns="0" tIns="0" rIns="0" bIns="0" rtlCol="0" anchor="t"/>
          <a:lstStyle/>
          <a:p>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The issue is not strategic focus itself, but </a:t>
            </a:r>
            <a:pPr algn="l" indent="0" marL="0">
              <a:lnSpc>
                <a:spcPts val="2650"/>
              </a:lnSpc>
              <a:buNone/>
            </a:pPr>
            <a:r>
              <a:rPr lang="en-US" sz="1750" b="1" dirty="0">
                <a:solidFill>
                  <a:srgbClr val="384653"/>
                </a:solidFill>
                <a:latin typeface="Roboto" pitchFamily="34" charset="0"/>
                <a:ea typeface="Roboto" pitchFamily="34" charset="-122"/>
                <a:cs typeface="Roboto" pitchFamily="34" charset="-120"/>
              </a:rPr>
              <a:t>over-concentration without expansion</a:t>
            </a:r>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 Without broadening the customer base and stabilizing demand across regions, current growth becomes fragile and difficult to sustain long-term.</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0435"/>
          </a:xfrm>
          <a:prstGeom prst="rect">
            <a:avLst/>
          </a:prstGeom>
        </p:spPr>
      </p:pic>
      <p:sp>
        <p:nvSpPr>
          <p:cNvPr id="3" name="Text 0"/>
          <p:cNvSpPr/>
          <p:nvPr/>
        </p:nvSpPr>
        <p:spPr>
          <a:xfrm>
            <a:off x="793790" y="3096101"/>
            <a:ext cx="4984552" cy="602456"/>
          </a:xfrm>
          <a:prstGeom prst="rect">
            <a:avLst/>
          </a:prstGeom>
          <a:noFill/>
          <a:ln/>
        </p:spPr>
        <p:txBody>
          <a:bodyPr wrap="none" lIns="0" tIns="0" rIns="0" bIns="0" rtlCol="0" anchor="t"/>
          <a:lstStyle/>
          <a:p>
            <a:pPr algn="l" indent="0" marL="0">
              <a:lnSpc>
                <a:spcPts val="4700"/>
              </a:lnSpc>
              <a:buNone/>
            </a:pPr>
            <a:r>
              <a:rPr lang="en-US" sz="3750" dirty="0">
                <a:solidFill>
                  <a:srgbClr val="2E3C4E"/>
                </a:solidFill>
                <a:latin typeface="Host Grotesk Medium" pitchFamily="34" charset="0"/>
                <a:ea typeface="Host Grotesk Medium" pitchFamily="34" charset="-122"/>
                <a:cs typeface="Host Grotesk Medium" pitchFamily="34" charset="-120"/>
              </a:rPr>
              <a:t>Big Idea + Approaches</a:t>
            </a:r>
            <a:endParaRPr lang="en-US" sz="3750" dirty="0"/>
          </a:p>
        </p:txBody>
      </p:sp>
      <p:sp>
        <p:nvSpPr>
          <p:cNvPr id="4" name="Text 1"/>
          <p:cNvSpPr/>
          <p:nvPr/>
        </p:nvSpPr>
        <p:spPr>
          <a:xfrm>
            <a:off x="793790" y="3764042"/>
            <a:ext cx="3855958" cy="481965"/>
          </a:xfrm>
          <a:prstGeom prst="rect">
            <a:avLst/>
          </a:prstGeom>
          <a:noFill/>
          <a:ln/>
        </p:spPr>
        <p:txBody>
          <a:bodyPr wrap="none" lIns="0" tIns="0" rIns="0" bIns="0" rtlCol="0" anchor="t"/>
          <a:lstStyle/>
          <a:p>
            <a:pPr algn="l" indent="0" marL="0">
              <a:lnSpc>
                <a:spcPts val="3750"/>
              </a:lnSpc>
              <a:buNone/>
            </a:pPr>
            <a:r>
              <a:rPr lang="en-US" sz="3000" dirty="0">
                <a:solidFill>
                  <a:srgbClr val="2E3C4E"/>
                </a:solidFill>
                <a:latin typeface="Host Grotesk Medium" pitchFamily="34" charset="0"/>
                <a:ea typeface="Host Grotesk Medium" pitchFamily="34" charset="-122"/>
                <a:cs typeface="Host Grotesk Medium" pitchFamily="34" charset="-120"/>
              </a:rPr>
              <a:t>Big Idea</a:t>
            </a:r>
            <a:endParaRPr lang="en-US" sz="3000" dirty="0"/>
          </a:p>
        </p:txBody>
      </p:sp>
      <p:sp>
        <p:nvSpPr>
          <p:cNvPr id="5" name="Text 2"/>
          <p:cNvSpPr/>
          <p:nvPr/>
        </p:nvSpPr>
        <p:spPr>
          <a:xfrm>
            <a:off x="1082993" y="4676061"/>
            <a:ext cx="12753618" cy="267414"/>
          </a:xfrm>
          <a:prstGeom prst="rect">
            <a:avLst/>
          </a:prstGeom>
          <a:noFill/>
          <a:ln/>
        </p:spPr>
        <p:txBody>
          <a:bodyPr wrap="none" lIns="0" tIns="0" rIns="0" bIns="0" rtlCol="0" anchor="t"/>
          <a:lstStyle/>
          <a:p>
            <a:pPr algn="l" indent="0" marL="0">
              <a:lnSpc>
                <a:spcPts val="2100"/>
              </a:lnSpc>
              <a:buNone/>
            </a:pPr>
            <a:r>
              <a:rPr lang="en-US" sz="1500" dirty="0">
                <a:solidFill>
                  <a:srgbClr val="384653"/>
                </a:solidFill>
                <a:latin typeface="Roboto" pitchFamily="34" charset="0"/>
                <a:ea typeface="Roboto" pitchFamily="34" charset="-122"/>
                <a:cs typeface="Roboto" pitchFamily="34" charset="-120"/>
              </a:rPr>
              <a:t>Turn surface-level growth into clear, risk-aware decisions that protect revenue and enable sustainable expansion.</a:t>
            </a:r>
            <a:endParaRPr lang="en-US" sz="1500" dirty="0"/>
          </a:p>
        </p:txBody>
      </p:sp>
      <p:sp>
        <p:nvSpPr>
          <p:cNvPr id="6" name="Shape 3"/>
          <p:cNvSpPr/>
          <p:nvPr/>
        </p:nvSpPr>
        <p:spPr>
          <a:xfrm>
            <a:off x="793790" y="4491752"/>
            <a:ext cx="22860" cy="636032"/>
          </a:xfrm>
          <a:prstGeom prst="rect">
            <a:avLst/>
          </a:prstGeom>
          <a:solidFill>
            <a:srgbClr val="95CCDA"/>
          </a:solidFill>
          <a:ln/>
        </p:spPr>
      </p:sp>
      <p:sp>
        <p:nvSpPr>
          <p:cNvPr id="7" name="Shape 4"/>
          <p:cNvSpPr/>
          <p:nvPr/>
        </p:nvSpPr>
        <p:spPr>
          <a:xfrm>
            <a:off x="793790" y="5312093"/>
            <a:ext cx="6439495" cy="1033701"/>
          </a:xfrm>
          <a:prstGeom prst="roundRect">
            <a:avLst>
              <a:gd name="adj" fmla="val 10615"/>
            </a:avLst>
          </a:prstGeom>
          <a:solidFill>
            <a:srgbClr val="FAF9F5"/>
          </a:solidFill>
          <a:ln w="22860">
            <a:solidFill>
              <a:srgbClr val="BFD3D8"/>
            </a:solidFill>
            <a:prstDash val="solid"/>
          </a:ln>
        </p:spPr>
      </p:sp>
      <p:pic>
        <p:nvPicPr>
          <p:cNvPr id="8" name="Image 1" descr="preencoded.png">    </p:cNvPr>
          <p:cNvPicPr>
            <a:picLocks noChangeAspect="1"/>
          </p:cNvPicPr>
          <p:nvPr/>
        </p:nvPicPr>
        <p:blipFill>
          <a:blip r:embed="rId2"/>
          <a:stretch>
            <a:fillRect/>
          </a:stretch>
        </p:blipFill>
        <p:spPr>
          <a:xfrm>
            <a:off x="770930" y="5312093"/>
            <a:ext cx="91440" cy="1033701"/>
          </a:xfrm>
          <a:prstGeom prst="rect">
            <a:avLst/>
          </a:prstGeom>
        </p:spPr>
      </p:pic>
      <p:sp>
        <p:nvSpPr>
          <p:cNvPr id="9" name="Text 5"/>
          <p:cNvSpPr/>
          <p:nvPr/>
        </p:nvSpPr>
        <p:spPr>
          <a:xfrm>
            <a:off x="1077992" y="5527715"/>
            <a:ext cx="5238750" cy="301228"/>
          </a:xfrm>
          <a:prstGeom prst="rect">
            <a:avLst/>
          </a:prstGeom>
          <a:noFill/>
          <a:ln/>
        </p:spPr>
        <p:txBody>
          <a:bodyPr wrap="none" lIns="0" tIns="0" rIns="0" bIns="0" rtlCol="0" anchor="t"/>
          <a:lstStyle/>
          <a:p>
            <a:pPr algn="l" indent="0" marL="0">
              <a:lnSpc>
                <a:spcPts val="2350"/>
              </a:lnSpc>
              <a:buNone/>
            </a:pPr>
            <a:r>
              <a:rPr lang="en-US" sz="1850" dirty="0">
                <a:solidFill>
                  <a:srgbClr val="384653"/>
                </a:solidFill>
                <a:latin typeface="Host Grotesk Medium" pitchFamily="34" charset="0"/>
                <a:ea typeface="Host Grotesk Medium" pitchFamily="34" charset="-122"/>
                <a:cs typeface="Host Grotesk Medium" pitchFamily="34" charset="-120"/>
              </a:rPr>
              <a:t>Analyze revenue drivers beyond topline growth.</a:t>
            </a:r>
            <a:endParaRPr lang="en-US" sz="1850" dirty="0"/>
          </a:p>
        </p:txBody>
      </p:sp>
      <p:sp>
        <p:nvSpPr>
          <p:cNvPr id="10" name="Shape 6"/>
          <p:cNvSpPr/>
          <p:nvPr/>
        </p:nvSpPr>
        <p:spPr>
          <a:xfrm>
            <a:off x="7397115" y="5312093"/>
            <a:ext cx="6439495" cy="1033701"/>
          </a:xfrm>
          <a:prstGeom prst="roundRect">
            <a:avLst>
              <a:gd name="adj" fmla="val 10615"/>
            </a:avLst>
          </a:prstGeom>
          <a:solidFill>
            <a:srgbClr val="FAF9F5"/>
          </a:solidFill>
          <a:ln w="22860">
            <a:solidFill>
              <a:srgbClr val="BFD3D8"/>
            </a:solidFill>
            <a:prstDash val="solid"/>
          </a:ln>
        </p:spPr>
      </p:sp>
      <p:pic>
        <p:nvPicPr>
          <p:cNvPr id="11" name="Image 2" descr="preencoded.png">    </p:cNvPr>
          <p:cNvPicPr>
            <a:picLocks noChangeAspect="1"/>
          </p:cNvPicPr>
          <p:nvPr/>
        </p:nvPicPr>
        <p:blipFill>
          <a:blip r:embed="rId3"/>
          <a:stretch>
            <a:fillRect/>
          </a:stretch>
        </p:blipFill>
        <p:spPr>
          <a:xfrm>
            <a:off x="7374255" y="5312093"/>
            <a:ext cx="91440" cy="1033701"/>
          </a:xfrm>
          <a:prstGeom prst="rect">
            <a:avLst/>
          </a:prstGeom>
        </p:spPr>
      </p:pic>
      <p:sp>
        <p:nvSpPr>
          <p:cNvPr id="12" name="Text 7"/>
          <p:cNvSpPr/>
          <p:nvPr/>
        </p:nvSpPr>
        <p:spPr>
          <a:xfrm>
            <a:off x="7681317" y="5527715"/>
            <a:ext cx="5939671" cy="602456"/>
          </a:xfrm>
          <a:prstGeom prst="rect">
            <a:avLst/>
          </a:prstGeom>
          <a:noFill/>
          <a:ln/>
        </p:spPr>
        <p:txBody>
          <a:bodyPr wrap="square" lIns="0" tIns="0" rIns="0" bIns="0" rtlCol="0" anchor="t"/>
          <a:lstStyle/>
          <a:p>
            <a:pPr algn="l" indent="0" marL="0">
              <a:lnSpc>
                <a:spcPts val="2350"/>
              </a:lnSpc>
              <a:buNone/>
            </a:pPr>
            <a:r>
              <a:rPr lang="en-US" sz="1850" dirty="0">
                <a:solidFill>
                  <a:srgbClr val="384653"/>
                </a:solidFill>
                <a:latin typeface="Host Grotesk Medium" pitchFamily="34" charset="0"/>
                <a:ea typeface="Host Grotesk Medium" pitchFamily="34" charset="-122"/>
                <a:cs typeface="Host Grotesk Medium" pitchFamily="34" charset="-120"/>
              </a:rPr>
              <a:t>Identify structural weaknesses hidden in aggregated metrics</a:t>
            </a:r>
            <a:endParaRPr lang="en-US" sz="1850" dirty="0"/>
          </a:p>
        </p:txBody>
      </p:sp>
      <p:sp>
        <p:nvSpPr>
          <p:cNvPr id="13" name="Shape 8"/>
          <p:cNvSpPr/>
          <p:nvPr/>
        </p:nvSpPr>
        <p:spPr>
          <a:xfrm>
            <a:off x="793790" y="6509623"/>
            <a:ext cx="6439495" cy="1033701"/>
          </a:xfrm>
          <a:prstGeom prst="roundRect">
            <a:avLst>
              <a:gd name="adj" fmla="val 10615"/>
            </a:avLst>
          </a:prstGeom>
          <a:solidFill>
            <a:srgbClr val="FAF9F5"/>
          </a:solidFill>
          <a:ln w="22860">
            <a:solidFill>
              <a:srgbClr val="BFD3D8"/>
            </a:solidFill>
            <a:prstDash val="solid"/>
          </a:ln>
        </p:spPr>
      </p:sp>
      <p:pic>
        <p:nvPicPr>
          <p:cNvPr id="14" name="Image 3" descr="preencoded.png">    </p:cNvPr>
          <p:cNvPicPr>
            <a:picLocks noChangeAspect="1"/>
          </p:cNvPicPr>
          <p:nvPr/>
        </p:nvPicPr>
        <p:blipFill>
          <a:blip r:embed="rId4"/>
          <a:stretch>
            <a:fillRect/>
          </a:stretch>
        </p:blipFill>
        <p:spPr>
          <a:xfrm>
            <a:off x="770930" y="6509623"/>
            <a:ext cx="91440" cy="1033701"/>
          </a:xfrm>
          <a:prstGeom prst="rect">
            <a:avLst/>
          </a:prstGeom>
        </p:spPr>
      </p:pic>
      <p:sp>
        <p:nvSpPr>
          <p:cNvPr id="15" name="Text 9"/>
          <p:cNvSpPr/>
          <p:nvPr/>
        </p:nvSpPr>
        <p:spPr>
          <a:xfrm>
            <a:off x="1077992" y="6725245"/>
            <a:ext cx="5939671" cy="602456"/>
          </a:xfrm>
          <a:prstGeom prst="rect">
            <a:avLst/>
          </a:prstGeom>
          <a:noFill/>
          <a:ln/>
        </p:spPr>
        <p:txBody>
          <a:bodyPr wrap="square" lIns="0" tIns="0" rIns="0" bIns="0" rtlCol="0" anchor="t"/>
          <a:lstStyle/>
          <a:p>
            <a:pPr algn="l" indent="0" marL="0">
              <a:lnSpc>
                <a:spcPts val="2350"/>
              </a:lnSpc>
              <a:buNone/>
            </a:pPr>
            <a:r>
              <a:rPr lang="en-US" sz="1850" dirty="0">
                <a:solidFill>
                  <a:srgbClr val="384653"/>
                </a:solidFill>
                <a:latin typeface="Host Grotesk Medium" pitchFamily="34" charset="0"/>
                <a:ea typeface="Host Grotesk Medium" pitchFamily="34" charset="-122"/>
                <a:cs typeface="Host Grotesk Medium" pitchFamily="34" charset="-120"/>
              </a:rPr>
              <a:t>Translate insights into clear, actionable leadership decisions</a:t>
            </a:r>
            <a:endParaRPr lang="en-US" sz="1850" dirty="0"/>
          </a:p>
        </p:txBody>
      </p:sp>
      <p:sp>
        <p:nvSpPr>
          <p:cNvPr id="16" name="Shape 10"/>
          <p:cNvSpPr/>
          <p:nvPr/>
        </p:nvSpPr>
        <p:spPr>
          <a:xfrm>
            <a:off x="7397115" y="6509623"/>
            <a:ext cx="6439495" cy="1033701"/>
          </a:xfrm>
          <a:prstGeom prst="roundRect">
            <a:avLst>
              <a:gd name="adj" fmla="val 10615"/>
            </a:avLst>
          </a:prstGeom>
          <a:solidFill>
            <a:srgbClr val="FAF9F5"/>
          </a:solidFill>
          <a:ln w="22860">
            <a:solidFill>
              <a:srgbClr val="BFD3D8"/>
            </a:solidFill>
            <a:prstDash val="solid"/>
          </a:ln>
        </p:spPr>
      </p:sp>
      <p:pic>
        <p:nvPicPr>
          <p:cNvPr id="17" name="Image 4" descr="preencoded.png">    </p:cNvPr>
          <p:cNvPicPr>
            <a:picLocks noChangeAspect="1"/>
          </p:cNvPicPr>
          <p:nvPr/>
        </p:nvPicPr>
        <p:blipFill>
          <a:blip r:embed="rId5"/>
          <a:stretch>
            <a:fillRect/>
          </a:stretch>
        </p:blipFill>
        <p:spPr>
          <a:xfrm>
            <a:off x="7374255" y="6509623"/>
            <a:ext cx="91440" cy="1033701"/>
          </a:xfrm>
          <a:prstGeom prst="rect">
            <a:avLst/>
          </a:prstGeom>
        </p:spPr>
      </p:pic>
      <p:sp>
        <p:nvSpPr>
          <p:cNvPr id="18" name="Text 11"/>
          <p:cNvSpPr/>
          <p:nvPr/>
        </p:nvSpPr>
        <p:spPr>
          <a:xfrm>
            <a:off x="7681317" y="6725245"/>
            <a:ext cx="5939671" cy="602456"/>
          </a:xfrm>
          <a:prstGeom prst="rect">
            <a:avLst/>
          </a:prstGeom>
          <a:noFill/>
          <a:ln/>
        </p:spPr>
        <p:txBody>
          <a:bodyPr wrap="square" lIns="0" tIns="0" rIns="0" bIns="0" rtlCol="0" anchor="t"/>
          <a:lstStyle/>
          <a:p>
            <a:pPr algn="l" indent="0" marL="0">
              <a:lnSpc>
                <a:spcPts val="2350"/>
              </a:lnSpc>
              <a:buNone/>
            </a:pPr>
            <a:r>
              <a:rPr lang="en-US" sz="1850" dirty="0">
                <a:solidFill>
                  <a:srgbClr val="384653"/>
                </a:solidFill>
                <a:latin typeface="Host Grotesk Medium" pitchFamily="34" charset="0"/>
                <a:ea typeface="Host Grotesk Medium" pitchFamily="34" charset="-122"/>
                <a:cs typeface="Host Grotesk Medium" pitchFamily="34" charset="-120"/>
              </a:rPr>
              <a:t>Focus on sustainability, not just short-term performance.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47023"/>
            <a:ext cx="5635228" cy="531614"/>
          </a:xfrm>
          <a:prstGeom prst="rect">
            <a:avLst/>
          </a:prstGeom>
          <a:noFill/>
          <a:ln/>
        </p:spPr>
        <p:txBody>
          <a:bodyPr wrap="none" lIns="0" tIns="0" rIns="0" bIns="0" rtlCol="0" anchor="t"/>
          <a:lstStyle/>
          <a:p>
            <a:pPr algn="l" indent="0" marL="0">
              <a:lnSpc>
                <a:spcPts val="4150"/>
              </a:lnSpc>
              <a:buNone/>
            </a:pPr>
            <a:r>
              <a:rPr lang="en-US" sz="3300" dirty="0">
                <a:solidFill>
                  <a:srgbClr val="2E3C4E"/>
                </a:solidFill>
                <a:latin typeface="Host Grotesk Medium" pitchFamily="34" charset="0"/>
                <a:ea typeface="Host Grotesk Medium" pitchFamily="34" charset="-122"/>
                <a:cs typeface="Host Grotesk Medium" pitchFamily="34" charset="-120"/>
              </a:rPr>
              <a:t>Impact of Recommendations</a:t>
            </a:r>
            <a:endParaRPr lang="en-US" sz="3300" dirty="0"/>
          </a:p>
        </p:txBody>
      </p:sp>
      <p:sp>
        <p:nvSpPr>
          <p:cNvPr id="3" name="Text 1"/>
          <p:cNvSpPr/>
          <p:nvPr/>
        </p:nvSpPr>
        <p:spPr>
          <a:xfrm>
            <a:off x="793790" y="1733788"/>
            <a:ext cx="13042821" cy="223242"/>
          </a:xfrm>
          <a:prstGeom prst="rect">
            <a:avLst/>
          </a:prstGeom>
          <a:noFill/>
          <a:ln/>
        </p:spPr>
        <p:txBody>
          <a:bodyPr wrap="none" lIns="0" tIns="0" rIns="0" bIns="0" rtlCol="0" anchor="t"/>
          <a:lstStyle/>
          <a:p>
            <a:pPr algn="l" indent="0" marL="0">
              <a:lnSpc>
                <a:spcPts val="1750"/>
              </a:lnSpc>
              <a:buNone/>
            </a:pPr>
            <a:r>
              <a:rPr lang="en-US" sz="1300" dirty="0">
                <a:solidFill>
                  <a:srgbClr val="384653"/>
                </a:solidFill>
                <a:latin typeface="Roboto" pitchFamily="34" charset="0"/>
                <a:ea typeface="Roboto" pitchFamily="34" charset="-122"/>
                <a:cs typeface="Roboto" pitchFamily="34" charset="-120"/>
              </a:rPr>
              <a:t>These four high-impact decisions deliver immediate protection and long-term growth:</a:t>
            </a:r>
            <a:endParaRPr lang="en-US" sz="1300" dirty="0"/>
          </a:p>
        </p:txBody>
      </p:sp>
      <p:pic>
        <p:nvPicPr>
          <p:cNvPr id="4" name="Image 0" descr="preencoded.png">    </p:cNvPr>
          <p:cNvPicPr>
            <a:picLocks noChangeAspect="1"/>
          </p:cNvPicPr>
          <p:nvPr/>
        </p:nvPicPr>
        <p:blipFill>
          <a:blip r:embed="rId1"/>
          <a:stretch>
            <a:fillRect/>
          </a:stretch>
        </p:blipFill>
        <p:spPr>
          <a:xfrm>
            <a:off x="793790" y="2100501"/>
            <a:ext cx="6521410" cy="680442"/>
          </a:xfrm>
          <a:prstGeom prst="rect">
            <a:avLst/>
          </a:prstGeom>
        </p:spPr>
      </p:pic>
      <p:sp>
        <p:nvSpPr>
          <p:cNvPr id="5" name="Text 2"/>
          <p:cNvSpPr/>
          <p:nvPr/>
        </p:nvSpPr>
        <p:spPr>
          <a:xfrm>
            <a:off x="963811" y="2908459"/>
            <a:ext cx="3115270" cy="265747"/>
          </a:xfrm>
          <a:prstGeom prst="rect">
            <a:avLst/>
          </a:prstGeom>
          <a:noFill/>
          <a:ln/>
        </p:spPr>
        <p:txBody>
          <a:bodyPr wrap="none" lIns="0" tIns="0" rIns="0" bIns="0" rtlCol="0" anchor="t"/>
          <a:lstStyle/>
          <a:p>
            <a:pPr algn="l" indent="0" marL="0">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Accelerate customer acquisition</a:t>
            </a:r>
            <a:endParaRPr lang="en-US" sz="1650" dirty="0"/>
          </a:p>
        </p:txBody>
      </p:sp>
      <p:sp>
        <p:nvSpPr>
          <p:cNvPr id="6" name="Text 3"/>
          <p:cNvSpPr/>
          <p:nvPr/>
        </p:nvSpPr>
        <p:spPr>
          <a:xfrm>
            <a:off x="963811" y="3250644"/>
            <a:ext cx="6181368" cy="223242"/>
          </a:xfrm>
          <a:prstGeom prst="rect">
            <a:avLst/>
          </a:prstGeom>
          <a:noFill/>
          <a:ln/>
        </p:spPr>
        <p:txBody>
          <a:bodyPr wrap="none" lIns="0" tIns="0" rIns="0" bIns="0" rtlCol="0" anchor="t"/>
          <a:lstStyle/>
          <a:p>
            <a:pPr algn="l" indent="0" marL="0">
              <a:lnSpc>
                <a:spcPts val="1750"/>
              </a:lnSpc>
              <a:buNone/>
            </a:pPr>
            <a:r>
              <a:rPr lang="en-US" sz="1300" dirty="0">
                <a:solidFill>
                  <a:srgbClr val="384653"/>
                </a:solidFill>
                <a:latin typeface="Roboto" pitchFamily="34" charset="0"/>
                <a:ea typeface="Roboto" pitchFamily="34" charset="-122"/>
                <a:cs typeface="Roboto" pitchFamily="34" charset="-120"/>
              </a:rPr>
              <a:t>Restores positive customer growth (ends slow growth)</a:t>
            </a:r>
            <a:endParaRPr lang="en-US" sz="1300" dirty="0"/>
          </a:p>
        </p:txBody>
      </p:sp>
      <p:pic>
        <p:nvPicPr>
          <p:cNvPr id="7" name="Image 1" descr="preencoded.png">    </p:cNvPr>
          <p:cNvPicPr>
            <a:picLocks noChangeAspect="1"/>
          </p:cNvPicPr>
          <p:nvPr/>
        </p:nvPicPr>
        <p:blipFill>
          <a:blip r:embed="rId2"/>
          <a:stretch>
            <a:fillRect/>
          </a:stretch>
        </p:blipFill>
        <p:spPr>
          <a:xfrm>
            <a:off x="7315200" y="2100501"/>
            <a:ext cx="6521410" cy="680442"/>
          </a:xfrm>
          <a:prstGeom prst="rect">
            <a:avLst/>
          </a:prstGeom>
        </p:spPr>
      </p:pic>
      <p:sp>
        <p:nvSpPr>
          <p:cNvPr id="8" name="Text 4"/>
          <p:cNvSpPr/>
          <p:nvPr/>
        </p:nvSpPr>
        <p:spPr>
          <a:xfrm>
            <a:off x="7485221" y="2908459"/>
            <a:ext cx="2911912" cy="265747"/>
          </a:xfrm>
          <a:prstGeom prst="rect">
            <a:avLst/>
          </a:prstGeom>
          <a:noFill/>
          <a:ln/>
        </p:spPr>
        <p:txBody>
          <a:bodyPr wrap="none" lIns="0" tIns="0" rIns="0" bIns="0" rtlCol="0" anchor="t"/>
          <a:lstStyle/>
          <a:p>
            <a:pPr algn="l" indent="0" marL="0">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Revive underperforming cities</a:t>
            </a:r>
            <a:endParaRPr lang="en-US" sz="1650" dirty="0"/>
          </a:p>
        </p:txBody>
      </p:sp>
      <p:sp>
        <p:nvSpPr>
          <p:cNvPr id="9" name="Text 5"/>
          <p:cNvSpPr/>
          <p:nvPr/>
        </p:nvSpPr>
        <p:spPr>
          <a:xfrm>
            <a:off x="7485221" y="3250644"/>
            <a:ext cx="6181368" cy="223242"/>
          </a:xfrm>
          <a:prstGeom prst="rect">
            <a:avLst/>
          </a:prstGeom>
          <a:noFill/>
          <a:ln/>
        </p:spPr>
        <p:txBody>
          <a:bodyPr wrap="none" lIns="0" tIns="0" rIns="0" bIns="0" rtlCol="0" anchor="t"/>
          <a:lstStyle/>
          <a:p>
            <a:pPr algn="l" indent="0" marL="0">
              <a:lnSpc>
                <a:spcPts val="1750"/>
              </a:lnSpc>
              <a:buNone/>
            </a:pPr>
            <a:r>
              <a:rPr lang="en-US" sz="1300" dirty="0">
                <a:solidFill>
                  <a:srgbClr val="384653"/>
                </a:solidFill>
                <a:latin typeface="Roboto" pitchFamily="34" charset="0"/>
                <a:ea typeface="Roboto" pitchFamily="34" charset="-122"/>
                <a:cs typeface="Roboto" pitchFamily="34" charset="-120"/>
              </a:rPr>
              <a:t>Reduces geographic concentration risk</a:t>
            </a:r>
            <a:endParaRPr lang="en-US" sz="1300" dirty="0"/>
          </a:p>
        </p:txBody>
      </p:sp>
      <p:pic>
        <p:nvPicPr>
          <p:cNvPr id="10" name="Image 2" descr="preencoded.png">    </p:cNvPr>
          <p:cNvPicPr>
            <a:picLocks noChangeAspect="1"/>
          </p:cNvPicPr>
          <p:nvPr/>
        </p:nvPicPr>
        <p:blipFill>
          <a:blip r:embed="rId3"/>
          <a:stretch>
            <a:fillRect/>
          </a:stretch>
        </p:blipFill>
        <p:spPr>
          <a:xfrm>
            <a:off x="793790" y="3643908"/>
            <a:ext cx="6521410" cy="680442"/>
          </a:xfrm>
          <a:prstGeom prst="rect">
            <a:avLst/>
          </a:prstGeom>
        </p:spPr>
      </p:pic>
      <p:sp>
        <p:nvSpPr>
          <p:cNvPr id="11" name="Text 6"/>
          <p:cNvSpPr/>
          <p:nvPr/>
        </p:nvSpPr>
        <p:spPr>
          <a:xfrm>
            <a:off x="963811" y="4451866"/>
            <a:ext cx="4331375" cy="265747"/>
          </a:xfrm>
          <a:prstGeom prst="rect">
            <a:avLst/>
          </a:prstGeom>
          <a:noFill/>
          <a:ln/>
        </p:spPr>
        <p:txBody>
          <a:bodyPr wrap="none" lIns="0" tIns="0" rIns="0" bIns="0" rtlCol="0" anchor="t"/>
          <a:lstStyle/>
          <a:p>
            <a:pPr algn="l" indent="0" marL="0">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Optimize sales territories &amp; rep performance</a:t>
            </a:r>
            <a:endParaRPr lang="en-US" sz="1650" dirty="0"/>
          </a:p>
        </p:txBody>
      </p:sp>
      <p:sp>
        <p:nvSpPr>
          <p:cNvPr id="12" name="Text 7"/>
          <p:cNvSpPr/>
          <p:nvPr/>
        </p:nvSpPr>
        <p:spPr>
          <a:xfrm>
            <a:off x="963811" y="4794052"/>
            <a:ext cx="6181368" cy="223242"/>
          </a:xfrm>
          <a:prstGeom prst="rect">
            <a:avLst/>
          </a:prstGeom>
          <a:noFill/>
          <a:ln/>
        </p:spPr>
        <p:txBody>
          <a:bodyPr wrap="none" lIns="0" tIns="0" rIns="0" bIns="0" rtlCol="0" anchor="t"/>
          <a:lstStyle/>
          <a:p>
            <a:pPr algn="l" indent="0" marL="0">
              <a:lnSpc>
                <a:spcPts val="1750"/>
              </a:lnSpc>
              <a:buNone/>
            </a:pPr>
            <a:r>
              <a:rPr lang="en-US" sz="1300" dirty="0">
                <a:solidFill>
                  <a:srgbClr val="384653"/>
                </a:solidFill>
                <a:latin typeface="Roboto" pitchFamily="34" charset="0"/>
                <a:ea typeface="Roboto" pitchFamily="34" charset="-122"/>
                <a:cs typeface="Roboto" pitchFamily="34" charset="-120"/>
              </a:rPr>
              <a:t>Narrows productivity gaps and lifts average revenue per rep</a:t>
            </a:r>
            <a:endParaRPr lang="en-US" sz="1300" dirty="0"/>
          </a:p>
        </p:txBody>
      </p:sp>
      <p:pic>
        <p:nvPicPr>
          <p:cNvPr id="13" name="Image 3" descr="preencoded.png">    </p:cNvPr>
          <p:cNvPicPr>
            <a:picLocks noChangeAspect="1"/>
          </p:cNvPicPr>
          <p:nvPr/>
        </p:nvPicPr>
        <p:blipFill>
          <a:blip r:embed="rId4"/>
          <a:stretch>
            <a:fillRect/>
          </a:stretch>
        </p:blipFill>
        <p:spPr>
          <a:xfrm>
            <a:off x="7315200" y="3643908"/>
            <a:ext cx="6521410" cy="680442"/>
          </a:xfrm>
          <a:prstGeom prst="rect">
            <a:avLst/>
          </a:prstGeom>
        </p:spPr>
      </p:pic>
      <p:sp>
        <p:nvSpPr>
          <p:cNvPr id="14" name="Text 8"/>
          <p:cNvSpPr/>
          <p:nvPr/>
        </p:nvSpPr>
        <p:spPr>
          <a:xfrm>
            <a:off x="7485221" y="4451866"/>
            <a:ext cx="2993469" cy="265747"/>
          </a:xfrm>
          <a:prstGeom prst="rect">
            <a:avLst/>
          </a:prstGeom>
          <a:noFill/>
          <a:ln/>
        </p:spPr>
        <p:txBody>
          <a:bodyPr wrap="none" lIns="0" tIns="0" rIns="0" bIns="0" rtlCol="0" anchor="t"/>
          <a:lstStyle/>
          <a:p>
            <a:pPr algn="l" indent="0" marL="0">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Stabilize monthly volatility now</a:t>
            </a:r>
            <a:endParaRPr lang="en-US" sz="1650" dirty="0"/>
          </a:p>
        </p:txBody>
      </p:sp>
      <p:sp>
        <p:nvSpPr>
          <p:cNvPr id="15" name="Text 9"/>
          <p:cNvSpPr/>
          <p:nvPr/>
        </p:nvSpPr>
        <p:spPr>
          <a:xfrm>
            <a:off x="7485221" y="4794052"/>
            <a:ext cx="6181368" cy="223242"/>
          </a:xfrm>
          <a:prstGeom prst="rect">
            <a:avLst/>
          </a:prstGeom>
          <a:noFill/>
          <a:ln/>
        </p:spPr>
        <p:txBody>
          <a:bodyPr wrap="none" lIns="0" tIns="0" rIns="0" bIns="0" rtlCol="0" anchor="t"/>
          <a:lstStyle/>
          <a:p>
            <a:pPr algn="l" indent="0" marL="0">
              <a:lnSpc>
                <a:spcPts val="1750"/>
              </a:lnSpc>
              <a:buNone/>
            </a:pPr>
            <a:r>
              <a:rPr lang="en-US" sz="1300" dirty="0">
                <a:solidFill>
                  <a:srgbClr val="384653"/>
                </a:solidFill>
                <a:latin typeface="Roboto" pitchFamily="34" charset="0"/>
                <a:ea typeface="Roboto" pitchFamily="34" charset="-122"/>
                <a:cs typeface="Roboto" pitchFamily="34" charset="-120"/>
              </a:rPr>
              <a:t>Fixes inventory, promotions, and coverage root causes for predictable revenue</a:t>
            </a:r>
            <a:endParaRPr lang="en-US" sz="1300" dirty="0"/>
          </a:p>
        </p:txBody>
      </p:sp>
      <p:sp>
        <p:nvSpPr>
          <p:cNvPr id="16" name="Text 10"/>
          <p:cNvSpPr/>
          <p:nvPr/>
        </p:nvSpPr>
        <p:spPr>
          <a:xfrm>
            <a:off x="793790" y="537864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2E3C4E"/>
                </a:solidFill>
                <a:latin typeface="Host Grotesk Medium" pitchFamily="34" charset="0"/>
                <a:ea typeface="Host Grotesk Medium" pitchFamily="34" charset="-122"/>
                <a:cs typeface="Host Grotesk Medium" pitchFamily="34" charset="-120"/>
              </a:rPr>
              <a:t>Overall Impact</a:t>
            </a:r>
            <a:endParaRPr lang="en-US" sz="2000" dirty="0"/>
          </a:p>
        </p:txBody>
      </p:sp>
      <p:sp>
        <p:nvSpPr>
          <p:cNvPr id="17" name="Text 11"/>
          <p:cNvSpPr/>
          <p:nvPr/>
        </p:nvSpPr>
        <p:spPr>
          <a:xfrm>
            <a:off x="793790" y="5888831"/>
            <a:ext cx="13042821" cy="223242"/>
          </a:xfrm>
          <a:prstGeom prst="rect">
            <a:avLst/>
          </a:prstGeom>
          <a:noFill/>
          <a:ln/>
        </p:spPr>
        <p:txBody>
          <a:bodyPr wrap="none" lIns="0" tIns="0" rIns="0" bIns="0" rtlCol="0" anchor="t"/>
          <a:lstStyle/>
          <a:p>
            <a:pPr algn="l" marL="342900" indent="-342900">
              <a:lnSpc>
                <a:spcPts val="1750"/>
              </a:lnSpc>
              <a:buSzPct val="100000"/>
              <a:buChar char="•"/>
            </a:pPr>
            <a:r>
              <a:rPr lang="en-US" sz="1300" dirty="0">
                <a:solidFill>
                  <a:srgbClr val="384653"/>
                </a:solidFill>
                <a:latin typeface="Roboto" pitchFamily="34" charset="0"/>
                <a:ea typeface="Roboto" pitchFamily="34" charset="-122"/>
                <a:cs typeface="Roboto" pitchFamily="34" charset="-120"/>
              </a:rPr>
              <a:t>Protects $55.82M base from erosion</a:t>
            </a:r>
            <a:endParaRPr lang="en-US" sz="1300" dirty="0"/>
          </a:p>
        </p:txBody>
      </p:sp>
      <p:sp>
        <p:nvSpPr>
          <p:cNvPr id="18" name="Text 12"/>
          <p:cNvSpPr/>
          <p:nvPr/>
        </p:nvSpPr>
        <p:spPr>
          <a:xfrm>
            <a:off x="793790" y="6156722"/>
            <a:ext cx="13042821" cy="223242"/>
          </a:xfrm>
          <a:prstGeom prst="rect">
            <a:avLst/>
          </a:prstGeom>
          <a:noFill/>
          <a:ln/>
        </p:spPr>
        <p:txBody>
          <a:bodyPr wrap="none" lIns="0" tIns="0" rIns="0" bIns="0" rtlCol="0" anchor="t"/>
          <a:lstStyle/>
          <a:p>
            <a:pPr algn="l" marL="342900" indent="-342900">
              <a:lnSpc>
                <a:spcPts val="1750"/>
              </a:lnSpc>
              <a:buSzPct val="100000"/>
              <a:buChar char="•"/>
            </a:pPr>
            <a:r>
              <a:rPr lang="en-US" sz="1300" dirty="0">
                <a:solidFill>
                  <a:srgbClr val="384653"/>
                </a:solidFill>
                <a:latin typeface="Roboto" pitchFamily="34" charset="0"/>
                <a:ea typeface="Roboto" pitchFamily="34" charset="-122"/>
                <a:cs typeface="Roboto" pitchFamily="34" charset="-120"/>
              </a:rPr>
              <a:t>Unlocks sustainable, value-led growth not volume led</a:t>
            </a:r>
            <a:endParaRPr lang="en-US" sz="1300" dirty="0"/>
          </a:p>
        </p:txBody>
      </p:sp>
      <p:sp>
        <p:nvSpPr>
          <p:cNvPr id="19" name="Text 13"/>
          <p:cNvSpPr/>
          <p:nvPr/>
        </p:nvSpPr>
        <p:spPr>
          <a:xfrm>
            <a:off x="793790" y="6424613"/>
            <a:ext cx="13042821" cy="223242"/>
          </a:xfrm>
          <a:prstGeom prst="rect">
            <a:avLst/>
          </a:prstGeom>
          <a:noFill/>
          <a:ln/>
        </p:spPr>
        <p:txBody>
          <a:bodyPr wrap="none" lIns="0" tIns="0" rIns="0" bIns="0" rtlCol="0" anchor="t"/>
          <a:lstStyle/>
          <a:p>
            <a:pPr algn="l" marL="342900" indent="-342900">
              <a:lnSpc>
                <a:spcPts val="1750"/>
              </a:lnSpc>
              <a:buSzPct val="100000"/>
              <a:buChar char="•"/>
            </a:pPr>
            <a:r>
              <a:rPr lang="en-US" sz="1300" dirty="0">
                <a:solidFill>
                  <a:srgbClr val="384653"/>
                </a:solidFill>
                <a:latin typeface="Roboto" pitchFamily="34" charset="0"/>
                <a:ea typeface="Roboto" pitchFamily="34" charset="-122"/>
                <a:cs typeface="Roboto" pitchFamily="34" charset="-120"/>
              </a:rPr>
              <a:t>Improves resilience against market and operational shocks</a:t>
            </a:r>
            <a:endParaRPr lang="en-US" sz="1300" dirty="0"/>
          </a:p>
        </p:txBody>
      </p:sp>
      <p:sp>
        <p:nvSpPr>
          <p:cNvPr id="20" name="Text 14"/>
          <p:cNvSpPr/>
          <p:nvPr/>
        </p:nvSpPr>
        <p:spPr>
          <a:xfrm>
            <a:off x="793790" y="6692503"/>
            <a:ext cx="13042821" cy="223242"/>
          </a:xfrm>
          <a:prstGeom prst="rect">
            <a:avLst/>
          </a:prstGeom>
          <a:noFill/>
          <a:ln/>
        </p:spPr>
        <p:txBody>
          <a:bodyPr wrap="none" lIns="0" tIns="0" rIns="0" bIns="0" rtlCol="0" anchor="t"/>
          <a:lstStyle/>
          <a:p>
            <a:pPr algn="l" marL="342900" indent="-342900">
              <a:lnSpc>
                <a:spcPts val="1750"/>
              </a:lnSpc>
              <a:buSzPct val="100000"/>
              <a:buChar char="•"/>
            </a:pPr>
            <a:r>
              <a:rPr lang="en-US" sz="1300" dirty="0">
                <a:solidFill>
                  <a:srgbClr val="384653"/>
                </a:solidFill>
                <a:latin typeface="Roboto" pitchFamily="34" charset="0"/>
                <a:ea typeface="Roboto" pitchFamily="34" charset="-122"/>
                <a:cs typeface="Roboto" pitchFamily="34" charset="-120"/>
              </a:rPr>
              <a:t>Builds leadership confidence with clear, risk-aware decisions</a:t>
            </a:r>
            <a:endParaRPr lang="en-US" sz="1300" dirty="0"/>
          </a:p>
        </p:txBody>
      </p:sp>
      <p:sp>
        <p:nvSpPr>
          <p:cNvPr id="21" name="Text 15"/>
          <p:cNvSpPr/>
          <p:nvPr/>
        </p:nvSpPr>
        <p:spPr>
          <a:xfrm>
            <a:off x="793790" y="7059216"/>
            <a:ext cx="13042821" cy="223242"/>
          </a:xfrm>
          <a:prstGeom prst="rect">
            <a:avLst/>
          </a:prstGeom>
          <a:noFill/>
          <a:ln/>
        </p:spPr>
        <p:txBody>
          <a:bodyPr wrap="none" lIns="0" tIns="0" rIns="0" bIns="0" rtlCol="0" anchor="t"/>
          <a:lstStyle/>
          <a:p>
            <a:pPr algn="l" indent="0" marL="0">
              <a:lnSpc>
                <a:spcPts val="1750"/>
              </a:lnSpc>
              <a:buNone/>
            </a:pPr>
            <a:r>
              <a:rPr lang="en-US" sz="1300" dirty="0">
                <a:solidFill>
                  <a:srgbClr val="384653"/>
                </a:solidFill>
                <a:latin typeface="Roboto" pitchFamily="34" charset="0"/>
                <a:ea typeface="Roboto" pitchFamily="34" charset="-122"/>
                <a:cs typeface="Roboto" pitchFamily="34" charset="-120"/>
              </a:rPr>
              <a:t>Leadership can execute these strategies now.</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2026-01-21T21:54:14Z</dcterms:created>
  <dcterms:modified xsi:type="dcterms:W3CDTF">2026-01-21T21:54:14Z</dcterms:modified>
</cp:coreProperties>
</file>